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86" r:id="rId3"/>
    <p:sldId id="287" r:id="rId4"/>
    <p:sldId id="288" r:id="rId5"/>
    <p:sldId id="258" r:id="rId6"/>
    <p:sldId id="294" r:id="rId7"/>
    <p:sldId id="296" r:id="rId8"/>
    <p:sldId id="293" r:id="rId9"/>
    <p:sldId id="259" r:id="rId10"/>
    <p:sldId id="295" r:id="rId11"/>
    <p:sldId id="260" r:id="rId12"/>
    <p:sldId id="298" r:id="rId13"/>
    <p:sldId id="261" r:id="rId14"/>
    <p:sldId id="299" r:id="rId15"/>
    <p:sldId id="300" r:id="rId16"/>
    <p:sldId id="263" r:id="rId17"/>
    <p:sldId id="301" r:id="rId18"/>
    <p:sldId id="264" r:id="rId19"/>
    <p:sldId id="265" r:id="rId20"/>
    <p:sldId id="302" r:id="rId21"/>
    <p:sldId id="289" r:id="rId22"/>
    <p:sldId id="303" r:id="rId23"/>
    <p:sldId id="269" r:id="rId24"/>
    <p:sldId id="270" r:id="rId25"/>
    <p:sldId id="267" r:id="rId26"/>
    <p:sldId id="271" r:id="rId27"/>
    <p:sldId id="272" r:id="rId28"/>
    <p:sldId id="273" r:id="rId29"/>
    <p:sldId id="291" r:id="rId30"/>
    <p:sldId id="276" r:id="rId31"/>
    <p:sldId id="277" r:id="rId32"/>
    <p:sldId id="278" r:id="rId33"/>
    <p:sldId id="279" r:id="rId34"/>
    <p:sldId id="280" r:id="rId35"/>
    <p:sldId id="281" r:id="rId36"/>
    <p:sldId id="282" r:id="rId37"/>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09" autoAdjust="0"/>
  </p:normalViewPr>
  <p:slideViewPr>
    <p:cSldViewPr snapToGrid="0" snapToObjects="1">
      <p:cViewPr varScale="1">
        <p:scale>
          <a:sx n="87" d="100"/>
          <a:sy n="87" d="100"/>
        </p:scale>
        <p:origin x="1092" y="90"/>
      </p:cViewPr>
      <p:guideLst>
        <p:guide orient="horz" pos="2160"/>
        <p:guide pos="2880"/>
      </p:guideLst>
    </p:cSldViewPr>
  </p:slideViewPr>
  <p:outlineViewPr>
    <p:cViewPr>
      <p:scale>
        <a:sx n="33" d="100"/>
        <a:sy n="33" d="100"/>
      </p:scale>
      <p:origin x="0" y="123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0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94434" y="0"/>
            <a:ext cx="3057183" cy="465902"/>
          </a:xfrm>
          <a:prstGeom prst="rect">
            <a:avLst/>
          </a:prstGeom>
        </p:spPr>
        <p:txBody>
          <a:bodyPr vert="horz" lIns="91440" tIns="45720" rIns="91440" bIns="45720" rtlCol="0"/>
          <a:lstStyle>
            <a:lvl1pPr algn="r">
              <a:defRPr sz="1200"/>
            </a:lvl1pPr>
          </a:lstStyle>
          <a:p>
            <a:fld id="{9099C049-AECE-4833-B78C-B14C0F8961D2}" type="datetimeFigureOut">
              <a:rPr lang="en-CA" smtClean="0"/>
              <a:pPr/>
              <a:t>02/11/2016</a:t>
            </a:fld>
            <a:endParaRPr lang="en-CA"/>
          </a:p>
        </p:txBody>
      </p:sp>
      <p:sp>
        <p:nvSpPr>
          <p:cNvPr id="4" name="Footer Placeholder 3"/>
          <p:cNvSpPr>
            <a:spLocks noGrp="1"/>
          </p:cNvSpPr>
          <p:nvPr>
            <p:ph type="ftr" sz="quarter" idx="2"/>
          </p:nvPr>
        </p:nvSpPr>
        <p:spPr>
          <a:xfrm>
            <a:off x="0" y="8841710"/>
            <a:ext cx="3057183" cy="46590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94434" y="8841710"/>
            <a:ext cx="3057183" cy="465902"/>
          </a:xfrm>
          <a:prstGeom prst="rect">
            <a:avLst/>
          </a:prstGeom>
        </p:spPr>
        <p:txBody>
          <a:bodyPr vert="horz" lIns="91440" tIns="45720" rIns="91440" bIns="45720" rtlCol="0" anchor="b"/>
          <a:lstStyle>
            <a:lvl1pPr algn="r">
              <a:defRPr sz="1200"/>
            </a:lvl1pPr>
          </a:lstStyle>
          <a:p>
            <a:fld id="{FD705988-6876-41DE-AAA5-A18A9B72EC1C}" type="slidenum">
              <a:rPr lang="en-CA" smtClean="0"/>
              <a:pPr/>
              <a:t>‹#›</a:t>
            </a:fld>
            <a:endParaRPr lang="en-CA"/>
          </a:p>
        </p:txBody>
      </p:sp>
    </p:spTree>
    <p:extLst>
      <p:ext uri="{BB962C8B-B14F-4D97-AF65-F5344CB8AC3E}">
        <p14:creationId xmlns:p14="http://schemas.microsoft.com/office/powerpoint/2010/main" val="364416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1440" tIns="45720" rIns="91440" bIns="45720" rtlCol="0"/>
          <a:lstStyle>
            <a:lvl1pPr algn="r">
              <a:defRPr sz="1200"/>
            </a:lvl1pPr>
          </a:lstStyle>
          <a:p>
            <a:fld id="{F03C5D7C-661F-FA44-8352-22518BD0BCCF}" type="datetimeFigureOut">
              <a:rPr lang="en-US" smtClean="0"/>
              <a:pPr/>
              <a:t>11/2/2016</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1440" tIns="45720" rIns="91440" bIns="45720" rtlCol="0" anchor="b"/>
          <a:lstStyle>
            <a:lvl1pPr algn="r">
              <a:defRPr sz="1200"/>
            </a:lvl1pPr>
          </a:lstStyle>
          <a:p>
            <a:fld id="{7C4D0F9D-7353-1C41-9E6D-12BE844E04C6}" type="slidenum">
              <a:rPr lang="en-US" smtClean="0"/>
              <a:pPr/>
              <a:t>‹#›</a:t>
            </a:fld>
            <a:endParaRPr lang="en-US"/>
          </a:p>
        </p:txBody>
      </p:sp>
    </p:spTree>
    <p:extLst>
      <p:ext uri="{BB962C8B-B14F-4D97-AF65-F5344CB8AC3E}">
        <p14:creationId xmlns:p14="http://schemas.microsoft.com/office/powerpoint/2010/main" val="2107327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198563" y="698500"/>
            <a:ext cx="4656137" cy="3490913"/>
          </a:xfrm>
          <a:prstGeom prst="rect">
            <a:avLst/>
          </a:prstGeom>
          <a:noFill/>
          <a:ln w="12700">
            <a:solidFill>
              <a:srgbClr val="000000"/>
            </a:solidFill>
            <a:miter lim="800000"/>
            <a:headEnd/>
            <a:tailEnd/>
          </a:ln>
        </p:spPr>
      </p:sp>
      <p:sp>
        <p:nvSpPr>
          <p:cNvPr id="36867" name="Notes Placeholder 2"/>
          <p:cNvSpPr>
            <a:spLocks noGrp="1"/>
          </p:cNvSpPr>
          <p:nvPr>
            <p:ph type="body" idx="1"/>
          </p:nvPr>
        </p:nvSpPr>
        <p:spPr bwMode="auto">
          <a:xfrm>
            <a:off x="705327" y="4422100"/>
            <a:ext cx="5642610" cy="4188857"/>
          </a:xfrm>
          <a:prstGeom prst="rect">
            <a:avLst/>
          </a:prstGeom>
          <a:noFill/>
          <a:ln>
            <a:miter lim="800000"/>
            <a:headEnd/>
            <a:tailEnd/>
          </a:ln>
        </p:spPr>
        <p:txBody>
          <a:bodyPr>
            <a:prstTxWarp prst="textNoShape">
              <a:avLst/>
            </a:prstTxWarp>
          </a:bodyPr>
          <a:lstStyle/>
          <a:p>
            <a:endParaRPr lang="en-US">
              <a:latin typeface="Times New Roman" charset="0"/>
            </a:endParaRPr>
          </a:p>
        </p:txBody>
      </p:sp>
    </p:spTree>
    <p:extLst>
      <p:ext uri="{BB962C8B-B14F-4D97-AF65-F5344CB8AC3E}">
        <p14:creationId xmlns:p14="http://schemas.microsoft.com/office/powerpoint/2010/main" val="408823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1198563" y="698500"/>
            <a:ext cx="4656137" cy="3490913"/>
          </a:xfrm>
          <a:prstGeom prst="rect">
            <a:avLst/>
          </a:prstGeom>
          <a:noFill/>
          <a:ln w="12700">
            <a:solidFill>
              <a:srgbClr val="000000"/>
            </a:solidFill>
            <a:miter lim="800000"/>
            <a:headEnd/>
            <a:tailEnd/>
          </a:ln>
        </p:spPr>
      </p:sp>
      <p:sp>
        <p:nvSpPr>
          <p:cNvPr id="37891" name="Notes Placeholder 2"/>
          <p:cNvSpPr>
            <a:spLocks noGrp="1"/>
          </p:cNvSpPr>
          <p:nvPr>
            <p:ph type="body" idx="1"/>
          </p:nvPr>
        </p:nvSpPr>
        <p:spPr bwMode="auto">
          <a:xfrm>
            <a:off x="705327" y="4422100"/>
            <a:ext cx="5642610" cy="4188857"/>
          </a:xfrm>
          <a:prstGeom prst="rect">
            <a:avLst/>
          </a:prstGeom>
          <a:noFill/>
          <a:ln>
            <a:miter lim="800000"/>
            <a:headEnd/>
            <a:tailEnd/>
          </a:ln>
        </p:spPr>
        <p:txBody>
          <a:bodyPr>
            <a:prstTxWarp prst="textNoShape">
              <a:avLst/>
            </a:prstTxWarp>
          </a:bodyPr>
          <a:lstStyle/>
          <a:p>
            <a:endParaRPr lang="en-US">
              <a:latin typeface="Times New Roman" charset="0"/>
            </a:endParaRPr>
          </a:p>
        </p:txBody>
      </p:sp>
    </p:spTree>
    <p:extLst>
      <p:ext uri="{BB962C8B-B14F-4D97-AF65-F5344CB8AC3E}">
        <p14:creationId xmlns:p14="http://schemas.microsoft.com/office/powerpoint/2010/main" val="353639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98563" y="698500"/>
            <a:ext cx="4656137" cy="3490913"/>
          </a:xfrm>
          <a:prstGeom prst="rect">
            <a:avLst/>
          </a:prstGeom>
          <a:noFill/>
          <a:ln w="12700">
            <a:solidFill>
              <a:srgbClr val="000000"/>
            </a:solidFill>
            <a:miter lim="800000"/>
            <a:headEnd/>
            <a:tailEnd/>
          </a:ln>
        </p:spPr>
      </p:sp>
      <p:sp>
        <p:nvSpPr>
          <p:cNvPr id="38915" name="Notes Placeholder 2"/>
          <p:cNvSpPr>
            <a:spLocks noGrp="1"/>
          </p:cNvSpPr>
          <p:nvPr>
            <p:ph type="body" idx="1"/>
          </p:nvPr>
        </p:nvSpPr>
        <p:spPr bwMode="auto">
          <a:xfrm>
            <a:off x="705327" y="4422100"/>
            <a:ext cx="5642610" cy="4188857"/>
          </a:xfrm>
          <a:prstGeom prst="rect">
            <a:avLst/>
          </a:prstGeom>
          <a:noFill/>
          <a:ln>
            <a:miter lim="800000"/>
            <a:headEnd/>
            <a:tailEnd/>
          </a:ln>
        </p:spPr>
        <p:txBody>
          <a:bodyPr>
            <a:prstTxWarp prst="textNoShape">
              <a:avLst/>
            </a:prstTxWarp>
          </a:bodyPr>
          <a:lstStyle/>
          <a:p>
            <a:endParaRPr lang="en-US">
              <a:latin typeface="Times New Roman" charset="0"/>
            </a:endParaRPr>
          </a:p>
        </p:txBody>
      </p:sp>
    </p:spTree>
    <p:extLst>
      <p:ext uri="{BB962C8B-B14F-4D97-AF65-F5344CB8AC3E}">
        <p14:creationId xmlns:p14="http://schemas.microsoft.com/office/powerpoint/2010/main" val="146747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D0F9D-7353-1C41-9E6D-12BE844E04C6}" type="slidenum">
              <a:rPr lang="en-US" smtClean="0"/>
              <a:pPr/>
              <a:t>5</a:t>
            </a:fld>
            <a:endParaRPr lang="en-US"/>
          </a:p>
        </p:txBody>
      </p:sp>
    </p:spTree>
    <p:extLst>
      <p:ext uri="{BB962C8B-B14F-4D97-AF65-F5344CB8AC3E}">
        <p14:creationId xmlns:p14="http://schemas.microsoft.com/office/powerpoint/2010/main" val="396366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DD27B5-F0F3-40E8-BDF2-24CC73220477}" type="slidenum">
              <a:rPr lang="en-US" smtClean="0"/>
              <a:pPr/>
              <a:t>29</a:t>
            </a:fld>
            <a:endParaRPr lang="en-US"/>
          </a:p>
        </p:txBody>
      </p:sp>
    </p:spTree>
    <p:extLst>
      <p:ext uri="{BB962C8B-B14F-4D97-AF65-F5344CB8AC3E}">
        <p14:creationId xmlns:p14="http://schemas.microsoft.com/office/powerpoint/2010/main" val="21911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A9D030-6C05-984C-B2C2-67DCB2C4F1B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9D030-6C05-984C-B2C2-67DCB2C4F1B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9D030-6C05-984C-B2C2-67DCB2C4F1B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9D030-6C05-984C-B2C2-67DCB2C4F1B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9D030-6C05-984C-B2C2-67DCB2C4F1B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A9D030-6C05-984C-B2C2-67DCB2C4F1BF}"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9D030-6C05-984C-B2C2-67DCB2C4F1BF}"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9D030-6C05-984C-B2C2-67DCB2C4F1BF}" type="datetimeFigureOut">
              <a:rPr lang="en-US" smtClean="0"/>
              <a:pPr/>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9D030-6C05-984C-B2C2-67DCB2C4F1BF}"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9D030-6C05-984C-B2C2-67DCB2C4F1BF}"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9D030-6C05-984C-B2C2-67DCB2C4F1BF}"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ADE97-25AE-1E49-8C64-449F0EB0CE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9D030-6C05-984C-B2C2-67DCB2C4F1BF}" type="datetimeFigureOut">
              <a:rPr lang="en-US" smtClean="0"/>
              <a:pPr/>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ADE97-25AE-1E49-8C64-449F0EB0CE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bc.co.uk/bitesize/ks3/science/organisms_behaviour_health/cells_systems/activ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2556"/>
            <a:ext cx="7772400" cy="1470025"/>
          </a:xfrm>
        </p:spPr>
        <p:txBody>
          <a:bodyPr/>
          <a:lstStyle/>
          <a:p>
            <a:r>
              <a:rPr lang="en-US" dirty="0" smtClean="0"/>
              <a:t>Unit 2</a:t>
            </a:r>
            <a:endParaRPr lang="en-US" dirty="0"/>
          </a:p>
        </p:txBody>
      </p:sp>
      <p:sp>
        <p:nvSpPr>
          <p:cNvPr id="3" name="Subtitle 2"/>
          <p:cNvSpPr>
            <a:spLocks noGrp="1"/>
          </p:cNvSpPr>
          <p:nvPr>
            <p:ph type="subTitle" idx="1"/>
          </p:nvPr>
        </p:nvSpPr>
        <p:spPr>
          <a:xfrm>
            <a:off x="1371600" y="5940777"/>
            <a:ext cx="6400800" cy="733779"/>
          </a:xfrm>
        </p:spPr>
        <p:txBody>
          <a:bodyPr/>
          <a:lstStyle/>
          <a:p>
            <a:r>
              <a:rPr lang="en-US" dirty="0" smtClean="0"/>
              <a:t>Biodiversity</a:t>
            </a:r>
            <a:endParaRPr lang="en-US" dirty="0"/>
          </a:p>
        </p:txBody>
      </p:sp>
      <p:pic>
        <p:nvPicPr>
          <p:cNvPr id="4" name="Picture 3"/>
          <p:cNvPicPr>
            <a:picLocks noChangeAspect="1"/>
          </p:cNvPicPr>
          <p:nvPr/>
        </p:nvPicPr>
        <p:blipFill>
          <a:blip r:embed="rId2"/>
          <a:stretch>
            <a:fillRect/>
          </a:stretch>
        </p:blipFill>
        <p:spPr>
          <a:xfrm>
            <a:off x="959556" y="377825"/>
            <a:ext cx="7484180" cy="44905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4850" y="69727"/>
            <a:ext cx="5793812" cy="67882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432800" cy="1143000"/>
          </a:xfrm>
          <a:ln>
            <a:solidFill>
              <a:srgbClr val="4F81BD"/>
            </a:solidFill>
          </a:ln>
        </p:spPr>
        <p:txBody>
          <a:bodyPr>
            <a:noAutofit/>
          </a:bodyPr>
          <a:lstStyle/>
          <a:p>
            <a:pPr lvl="0"/>
            <a:r>
              <a:rPr lang="en-US" sz="3600" dirty="0" smtClean="0"/>
              <a:t>3. Living </a:t>
            </a:r>
            <a:r>
              <a:rPr lang="en-US" sz="3600" dirty="0"/>
              <a:t>Things </a:t>
            </a:r>
            <a:r>
              <a:rPr lang="en-US" sz="3600" dirty="0" smtClean="0"/>
              <a:t>are </a:t>
            </a:r>
            <a:r>
              <a:rPr lang="en-US" sz="3600" dirty="0" smtClean="0"/>
              <a:t>Homeostatic</a:t>
            </a:r>
            <a:endParaRPr lang="en-US" sz="3600" dirty="0"/>
          </a:p>
        </p:txBody>
      </p:sp>
      <p:sp>
        <p:nvSpPr>
          <p:cNvPr id="3" name="Content Placeholder 2"/>
          <p:cNvSpPr>
            <a:spLocks noGrp="1"/>
          </p:cNvSpPr>
          <p:nvPr>
            <p:ph idx="1"/>
          </p:nvPr>
        </p:nvSpPr>
        <p:spPr>
          <a:xfrm>
            <a:off x="457200" y="1600200"/>
            <a:ext cx="8229600" cy="5017911"/>
          </a:xfrm>
        </p:spPr>
        <p:txBody>
          <a:bodyPr>
            <a:normAutofit/>
          </a:bodyPr>
          <a:lstStyle/>
          <a:p>
            <a:pPr lvl="0"/>
            <a:r>
              <a:rPr lang="en-US" dirty="0"/>
              <a:t>Homeostasis means staying the </a:t>
            </a:r>
            <a:r>
              <a:rPr lang="en-US" dirty="0" smtClean="0"/>
              <a:t>same. The inside of the cell must remain the same, despite changing external conditions</a:t>
            </a:r>
          </a:p>
          <a:p>
            <a:pPr lvl="0"/>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6176" y="1"/>
            <a:ext cx="6096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dirty="0" smtClean="0"/>
              <a:t>4. </a:t>
            </a:r>
            <a:r>
              <a:rPr lang="en-US" dirty="0" smtClean="0"/>
              <a:t>Living Things Undergo Biogenesis</a:t>
            </a:r>
            <a:endParaRPr lang="en-US" dirty="0"/>
          </a:p>
        </p:txBody>
      </p:sp>
      <p:sp>
        <p:nvSpPr>
          <p:cNvPr id="3" name="Content Placeholder 2"/>
          <p:cNvSpPr>
            <a:spLocks noGrp="1"/>
          </p:cNvSpPr>
          <p:nvPr>
            <p:ph idx="1"/>
          </p:nvPr>
        </p:nvSpPr>
        <p:spPr>
          <a:xfrm>
            <a:off x="457200" y="1600200"/>
            <a:ext cx="8229600" cy="4933244"/>
          </a:xfrm>
        </p:spPr>
        <p:txBody>
          <a:bodyPr/>
          <a:lstStyle/>
          <a:p>
            <a:pPr lvl="0"/>
            <a:r>
              <a:rPr lang="en-US" dirty="0"/>
              <a:t>All cells/organisms come from other living cells/organisms</a:t>
            </a:r>
            <a:r>
              <a:rPr lang="en-US" dirty="0" smtClean="0"/>
              <a:t>.</a:t>
            </a:r>
          </a:p>
          <a:p>
            <a:pPr lvl="0"/>
            <a:endParaRPr lang="en-US" dirty="0" smtClean="0"/>
          </a:p>
          <a:p>
            <a:pPr lvl="2"/>
            <a:r>
              <a:rPr lang="en-US" dirty="0" smtClean="0"/>
              <a:t>Unicellular </a:t>
            </a:r>
            <a:r>
              <a:rPr lang="en-US" dirty="0" smtClean="0"/>
              <a:t>organisms (</a:t>
            </a:r>
            <a:r>
              <a:rPr lang="en-US" dirty="0"/>
              <a:t>asexual reproduction)</a:t>
            </a:r>
          </a:p>
          <a:p>
            <a:pPr lvl="2"/>
            <a:r>
              <a:rPr lang="en-US" dirty="0"/>
              <a:t>Multicellular</a:t>
            </a:r>
            <a:r>
              <a:rPr lang="en-US" dirty="0" smtClean="0"/>
              <a:t> organisms (</a:t>
            </a:r>
            <a:r>
              <a:rPr lang="en-US" dirty="0"/>
              <a:t>sexual reproduction)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971590"/>
            <a:ext cx="9144000" cy="3751384"/>
          </a:xfrm>
          <a:prstGeom prst="rect">
            <a:avLst/>
          </a:prstGeom>
        </p:spPr>
      </p:pic>
      <p:sp>
        <p:nvSpPr>
          <p:cNvPr id="6" name="TextBox 5"/>
          <p:cNvSpPr txBox="1"/>
          <p:nvPr/>
        </p:nvSpPr>
        <p:spPr>
          <a:xfrm>
            <a:off x="2887809" y="626222"/>
            <a:ext cx="4105557" cy="523220"/>
          </a:xfrm>
          <a:prstGeom prst="rect">
            <a:avLst/>
          </a:prstGeom>
          <a:noFill/>
        </p:spPr>
        <p:txBody>
          <a:bodyPr wrap="square" rtlCol="0">
            <a:spAutoFit/>
          </a:bodyPr>
          <a:lstStyle/>
          <a:p>
            <a:r>
              <a:rPr lang="en-US" sz="2800" dirty="0" smtClean="0"/>
              <a:t>SEXUAL REPRODUCTION</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28468"/>
            <a:ext cx="9167252" cy="5729532"/>
          </a:xfrm>
          <a:prstGeom prst="rect">
            <a:avLst/>
          </a:prstGeom>
        </p:spPr>
      </p:pic>
      <p:sp>
        <p:nvSpPr>
          <p:cNvPr id="3" name="TextBox 2"/>
          <p:cNvSpPr txBox="1"/>
          <p:nvPr/>
        </p:nvSpPr>
        <p:spPr>
          <a:xfrm>
            <a:off x="2957394" y="309075"/>
            <a:ext cx="3914197" cy="523220"/>
          </a:xfrm>
          <a:prstGeom prst="rect">
            <a:avLst/>
          </a:prstGeom>
          <a:noFill/>
        </p:spPr>
        <p:txBody>
          <a:bodyPr wrap="square" rtlCol="0">
            <a:spAutoFit/>
          </a:bodyPr>
          <a:lstStyle/>
          <a:p>
            <a:r>
              <a:rPr lang="en-US" sz="2800" dirty="0" smtClean="0"/>
              <a:t>ASEXUAL REPRODUCTION</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lstStyle/>
          <a:p>
            <a:r>
              <a:rPr lang="en-US" dirty="0"/>
              <a:t>5</a:t>
            </a:r>
            <a:r>
              <a:rPr lang="en-US" dirty="0" smtClean="0"/>
              <a:t>. Living </a:t>
            </a:r>
            <a:r>
              <a:rPr lang="en-US" dirty="0" smtClean="0"/>
              <a:t>Things </a:t>
            </a:r>
            <a:r>
              <a:rPr lang="en-US" dirty="0" smtClean="0"/>
              <a:t>Adapt</a:t>
            </a:r>
            <a:endParaRPr lang="en-US" dirty="0"/>
          </a:p>
        </p:txBody>
      </p:sp>
      <p:sp>
        <p:nvSpPr>
          <p:cNvPr id="3" name="Content Placeholder 2"/>
          <p:cNvSpPr>
            <a:spLocks noGrp="1"/>
          </p:cNvSpPr>
          <p:nvPr>
            <p:ph idx="1"/>
          </p:nvPr>
        </p:nvSpPr>
        <p:spPr>
          <a:xfrm>
            <a:off x="268111" y="1600200"/>
            <a:ext cx="8418689" cy="4876800"/>
          </a:xfrm>
        </p:spPr>
        <p:txBody>
          <a:bodyPr>
            <a:normAutofit/>
          </a:bodyPr>
          <a:lstStyle/>
          <a:p>
            <a:pPr lvl="0"/>
            <a:r>
              <a:rPr lang="en-US" dirty="0" smtClean="0"/>
              <a:t>All organisms must be able to adapt to their changing environment.  This is none as “Survival of the fittest.”  Organisms with the “best” adaptations survive to reproduce and pass on those genes to a new generation.</a:t>
            </a:r>
          </a:p>
          <a:p>
            <a:pPr lvl="0"/>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3246" y="317460"/>
            <a:ext cx="5119147" cy="65405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Classifying Living </a:t>
            </a:r>
            <a:r>
              <a:rPr lang="en-US" dirty="0" smtClean="0"/>
              <a:t>Things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branch of biology that deals with the classification and naming of living organisms is called </a:t>
            </a:r>
            <a:r>
              <a:rPr lang="en-US" i="1" u="sng" dirty="0"/>
              <a:t>taxonomy</a:t>
            </a:r>
            <a:r>
              <a:rPr lang="en-US" dirty="0" smtClean="0"/>
              <a:t>.</a:t>
            </a:r>
          </a:p>
          <a:p>
            <a:endParaRPr lang="en-US" dirty="0" smtClean="0"/>
          </a:p>
          <a:p>
            <a:r>
              <a:rPr lang="en-US" sz="2400" i="1" dirty="0"/>
              <a:t>Scientists have identified between 2 and 4.5 million different kinds of living organisms.  Some estimate that there may be four times this number. </a:t>
            </a:r>
            <a:endParaRPr lang="en-US" sz="2400" i="1" dirty="0" smtClean="0"/>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074"/>
            <a:ext cx="8229600" cy="4525963"/>
          </a:xfrm>
        </p:spPr>
        <p:txBody>
          <a:bodyPr>
            <a:normAutofit fontScale="92500" lnSpcReduction="20000"/>
          </a:bodyPr>
          <a:lstStyle/>
          <a:p>
            <a:pPr marL="0" indent="0" algn="ctr">
              <a:buNone/>
            </a:pPr>
            <a:r>
              <a:rPr lang="en-US" i="1" dirty="0" smtClean="0"/>
              <a:t>Scientists</a:t>
            </a:r>
          </a:p>
          <a:p>
            <a:endParaRPr lang="en-US" i="1" dirty="0"/>
          </a:p>
          <a:p>
            <a:r>
              <a:rPr lang="en-US" i="1" dirty="0" smtClean="0"/>
              <a:t>Aristotle</a:t>
            </a:r>
            <a:r>
              <a:rPr lang="en-US" dirty="0"/>
              <a:t> </a:t>
            </a:r>
            <a:r>
              <a:rPr lang="en-US" dirty="0" smtClean="0"/>
              <a:t>- </a:t>
            </a:r>
            <a:r>
              <a:rPr lang="en-US" dirty="0" smtClean="0"/>
              <a:t>the </a:t>
            </a:r>
            <a:r>
              <a:rPr lang="en-US" dirty="0"/>
              <a:t>first to classify organisms.  He classified all organisms as either plants or animals. </a:t>
            </a:r>
            <a:r>
              <a:rPr lang="en-US" dirty="0" smtClean="0"/>
              <a:t> </a:t>
            </a:r>
            <a:endParaRPr lang="en-US" dirty="0" smtClean="0"/>
          </a:p>
          <a:p>
            <a:pPr marL="0" indent="0">
              <a:buNone/>
            </a:pPr>
            <a:endParaRPr lang="en-US" dirty="0" smtClean="0"/>
          </a:p>
          <a:p>
            <a:r>
              <a:rPr lang="en-US" i="1" dirty="0"/>
              <a:t>Linnaeus</a:t>
            </a:r>
            <a:r>
              <a:rPr lang="en-US" dirty="0"/>
              <a:t> - considered to be the father of taxonomy.  Used the physical and structural features of an organism for classification.  The more features that organisms have in common, the closer the relationship.</a:t>
            </a:r>
          </a:p>
          <a:p>
            <a:endParaRPr lang="en-US" dirty="0" smtClean="0"/>
          </a:p>
          <a:p>
            <a:endParaRPr lang="en-US" dirty="0" smtClean="0"/>
          </a:p>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06437"/>
          </a:xfrm>
          <a:ln>
            <a:solidFill>
              <a:schemeClr val="tx1"/>
            </a:solidFill>
          </a:ln>
        </p:spPr>
        <p:txBody>
          <a:bodyPr/>
          <a:lstStyle/>
          <a:p>
            <a:r>
              <a:rPr lang="en-US" sz="3600"/>
              <a:t>Thinking Lab</a:t>
            </a:r>
          </a:p>
        </p:txBody>
      </p:sp>
      <p:sp>
        <p:nvSpPr>
          <p:cNvPr id="12291" name="Content Placeholder 2"/>
          <p:cNvSpPr>
            <a:spLocks noGrp="1"/>
          </p:cNvSpPr>
          <p:nvPr>
            <p:ph idx="1"/>
          </p:nvPr>
        </p:nvSpPr>
        <p:spPr>
          <a:xfrm>
            <a:off x="457200" y="1600200"/>
            <a:ext cx="8229600" cy="2260600"/>
          </a:xfrm>
        </p:spPr>
        <p:txBody>
          <a:bodyPr/>
          <a:lstStyle/>
          <a:p>
            <a:r>
              <a:rPr lang="en-US"/>
              <a:t>Examine the following pictures and brainstorm a list of characteristics that enable you to separate living from non-living</a:t>
            </a:r>
          </a:p>
          <a:p>
            <a:pPr>
              <a:buFont typeface="Arial" charset="0"/>
              <a:buNone/>
            </a:pPr>
            <a:endParaRPr lang="en-US"/>
          </a:p>
          <a:p>
            <a:pPr>
              <a:buFont typeface="Arial" charset="0"/>
              <a:buNone/>
            </a:pP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4999" y="11465"/>
            <a:ext cx="8073571" cy="70083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642007" cy="4525963"/>
          </a:xfrm>
        </p:spPr>
        <p:txBody>
          <a:bodyPr/>
          <a:lstStyle/>
          <a:p>
            <a:r>
              <a:rPr lang="en-US" dirty="0" smtClean="0"/>
              <a:t>Each type of organism belongs to one </a:t>
            </a:r>
            <a:r>
              <a:rPr lang="en-US" i="1" dirty="0" smtClean="0"/>
              <a:t>kingdom</a:t>
            </a:r>
            <a:r>
              <a:rPr lang="en-US" dirty="0" smtClean="0"/>
              <a:t>, one </a:t>
            </a:r>
            <a:r>
              <a:rPr lang="en-US" i="1" dirty="0" smtClean="0"/>
              <a:t>phylum</a:t>
            </a:r>
            <a:r>
              <a:rPr lang="en-US" dirty="0" smtClean="0"/>
              <a:t>, </a:t>
            </a:r>
            <a:r>
              <a:rPr lang="en-US" dirty="0" smtClean="0"/>
              <a:t>one </a:t>
            </a:r>
            <a:r>
              <a:rPr lang="en-US" i="1" dirty="0" smtClean="0"/>
              <a:t>class</a:t>
            </a:r>
            <a:r>
              <a:rPr lang="en-US" dirty="0" smtClean="0"/>
              <a:t>, one </a:t>
            </a:r>
            <a:r>
              <a:rPr lang="en-US" i="1" dirty="0" smtClean="0"/>
              <a:t>order</a:t>
            </a:r>
            <a:r>
              <a:rPr lang="en-US" dirty="0" smtClean="0"/>
              <a:t>, one </a:t>
            </a:r>
            <a:r>
              <a:rPr lang="en-US" i="1" dirty="0" smtClean="0"/>
              <a:t>family</a:t>
            </a:r>
            <a:r>
              <a:rPr lang="en-US" dirty="0" smtClean="0"/>
              <a:t>, one </a:t>
            </a:r>
            <a:r>
              <a:rPr lang="en-US" i="1" dirty="0" smtClean="0"/>
              <a:t>genus</a:t>
            </a:r>
            <a:r>
              <a:rPr lang="en-US" dirty="0" smtClean="0"/>
              <a:t> and one </a:t>
            </a:r>
            <a:r>
              <a:rPr lang="en-US" i="1" dirty="0" smtClean="0"/>
              <a:t>species</a:t>
            </a:r>
            <a:r>
              <a:rPr lang="en-US" dirty="0" smtClean="0"/>
              <a:t>. </a:t>
            </a:r>
            <a:endParaRPr lang="en-US" dirty="0"/>
          </a:p>
        </p:txBody>
      </p:sp>
      <p:pic>
        <p:nvPicPr>
          <p:cNvPr id="4" name="Picture 1029" descr="http://static.newworldencyclopedia.org/thumb/5/5f/Biological_classification_L_Pengo.svg/180px-Biological_classification_L_Pengo.svg.png"/>
          <p:cNvPicPr>
            <a:picLocks noChangeAspect="1" noChangeArrowheads="1"/>
          </p:cNvPicPr>
          <p:nvPr/>
        </p:nvPicPr>
        <p:blipFill>
          <a:blip r:embed="rId2"/>
          <a:srcRect/>
          <a:stretch>
            <a:fillRect/>
          </a:stretch>
        </p:blipFill>
        <p:spPr bwMode="auto">
          <a:xfrm>
            <a:off x="6229350" y="550545"/>
            <a:ext cx="2457450" cy="630745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6922" y="0"/>
            <a:ext cx="6349698" cy="69667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Taxonomists - use </a:t>
            </a:r>
            <a:r>
              <a:rPr lang="en-US" dirty="0"/>
              <a:t>a wide variety of information to develop classification that reflects true evolutionary relationships. </a:t>
            </a:r>
            <a:r>
              <a:rPr lang="en-US" dirty="0" smtClean="0"/>
              <a:t> </a:t>
            </a:r>
          </a:p>
          <a:p>
            <a:endParaRPr lang="en-US" dirty="0"/>
          </a:p>
          <a:p>
            <a:r>
              <a:rPr lang="en-US" dirty="0" smtClean="0"/>
              <a:t>This </a:t>
            </a:r>
            <a:r>
              <a:rPr lang="en-US" dirty="0"/>
              <a:t>information includes: </a:t>
            </a:r>
            <a:r>
              <a:rPr lang="en-US" b="1" dirty="0"/>
              <a:t>anatomy (structural), biochemical, cytological, DNA, embryological, behavioral, </a:t>
            </a:r>
            <a:r>
              <a:rPr lang="en-US" dirty="0"/>
              <a:t>and </a:t>
            </a:r>
            <a:r>
              <a:rPr lang="en-US" b="1" dirty="0"/>
              <a:t>fossil information</a:t>
            </a:r>
            <a:r>
              <a:rPr lang="en-US" dirty="0"/>
              <a:t>.  </a:t>
            </a:r>
          </a:p>
          <a:p>
            <a:endParaRPr lang="en-US" dirty="0"/>
          </a:p>
        </p:txBody>
      </p:sp>
      <p:sp>
        <p:nvSpPr>
          <p:cNvPr id="4" name="Title 1"/>
          <p:cNvSpPr>
            <a:spLocks noGrp="1"/>
          </p:cNvSpPr>
          <p:nvPr>
            <p:ph type="title"/>
          </p:nvPr>
        </p:nvSpPr>
        <p:spPr>
          <a:xfrm>
            <a:off x="457200" y="274638"/>
            <a:ext cx="8229600" cy="1143000"/>
          </a:xfrm>
          <a:ln>
            <a:solidFill>
              <a:srgbClr val="4F81BD"/>
            </a:solidFill>
          </a:ln>
        </p:spPr>
        <p:txBody>
          <a:bodyPr>
            <a:normAutofit fontScale="90000"/>
          </a:bodyPr>
          <a:lstStyle/>
          <a:p>
            <a:r>
              <a:rPr lang="en-US" dirty="0" smtClean="0">
                <a:solidFill>
                  <a:srgbClr val="FF0000"/>
                </a:solidFill>
              </a:rPr>
              <a:t>Explain how organisms can be classified using various techniques….</a:t>
            </a:r>
            <a:endParaRPr 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a:bodyPr>
          <a:lstStyle/>
          <a:p>
            <a:r>
              <a:rPr lang="en-US" dirty="0" smtClean="0"/>
              <a:t>What is Nomenclature?</a:t>
            </a:r>
            <a:endParaRPr lang="en-US" dirty="0"/>
          </a:p>
        </p:txBody>
      </p:sp>
      <p:sp>
        <p:nvSpPr>
          <p:cNvPr id="3" name="Content Placeholder 2"/>
          <p:cNvSpPr>
            <a:spLocks noGrp="1"/>
          </p:cNvSpPr>
          <p:nvPr>
            <p:ph idx="1"/>
          </p:nvPr>
        </p:nvSpPr>
        <p:spPr/>
        <p:txBody>
          <a:bodyPr>
            <a:normAutofit lnSpcReduction="10000"/>
          </a:bodyPr>
          <a:lstStyle/>
          <a:p>
            <a:r>
              <a:rPr lang="en-US" dirty="0"/>
              <a:t>A system for naming living things is called </a:t>
            </a:r>
            <a:r>
              <a:rPr lang="en-US" i="1" dirty="0"/>
              <a:t>nomenclature</a:t>
            </a:r>
            <a:r>
              <a:rPr lang="en-US" dirty="0"/>
              <a:t>. </a:t>
            </a:r>
            <a:r>
              <a:rPr lang="en-US" dirty="0" smtClean="0"/>
              <a:t> </a:t>
            </a:r>
          </a:p>
          <a:p>
            <a:r>
              <a:rPr lang="en-US" dirty="0" smtClean="0"/>
              <a:t>It </a:t>
            </a:r>
            <a:r>
              <a:rPr lang="en-US" dirty="0"/>
              <a:t>consists of naming each species with two names. </a:t>
            </a:r>
            <a:r>
              <a:rPr lang="en-US" dirty="0" smtClean="0"/>
              <a:t> </a:t>
            </a:r>
          </a:p>
          <a:p>
            <a:pPr lvl="2"/>
            <a:r>
              <a:rPr lang="en-US" dirty="0" smtClean="0"/>
              <a:t>The </a:t>
            </a:r>
            <a:r>
              <a:rPr lang="en-US" dirty="0"/>
              <a:t>first is the genus name; the second is the species name. </a:t>
            </a:r>
            <a:r>
              <a:rPr lang="en-US" dirty="0" smtClean="0"/>
              <a:t> </a:t>
            </a:r>
          </a:p>
          <a:p>
            <a:pPr lvl="2"/>
            <a:r>
              <a:rPr lang="en-US" dirty="0" smtClean="0"/>
              <a:t>The </a:t>
            </a:r>
            <a:r>
              <a:rPr lang="en-US" dirty="0"/>
              <a:t>genus name is always capitalized but the species is not. </a:t>
            </a:r>
            <a:r>
              <a:rPr lang="en-US" dirty="0" smtClean="0"/>
              <a:t> </a:t>
            </a:r>
          </a:p>
          <a:p>
            <a:pPr lvl="2"/>
            <a:r>
              <a:rPr lang="en-US" dirty="0" smtClean="0"/>
              <a:t>They </a:t>
            </a:r>
            <a:r>
              <a:rPr lang="en-US" dirty="0"/>
              <a:t>both should be in italics when typed but may be underlined if handwritten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inneaus Classification.png"/>
          <p:cNvPicPr>
            <a:picLocks noGrp="1" noChangeAspect="1"/>
          </p:cNvPicPr>
          <p:nvPr>
            <p:ph idx="1"/>
          </p:nvPr>
        </p:nvPicPr>
        <p:blipFill>
          <a:blip r:embed="rId2"/>
          <a:srcRect t="-53065" b="-53065"/>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3112"/>
            <a:ext cx="8229600" cy="5813052"/>
          </a:xfrm>
        </p:spPr>
        <p:txBody>
          <a:bodyPr/>
          <a:lstStyle/>
          <a:p>
            <a:r>
              <a:rPr lang="en-US" dirty="0"/>
              <a:t>Examples of scientific names include</a:t>
            </a:r>
            <a:r>
              <a:rPr lang="en-US" dirty="0" smtClean="0"/>
              <a:t>:</a:t>
            </a:r>
          </a:p>
          <a:p>
            <a:pPr lvl="2"/>
            <a:r>
              <a:rPr lang="en-US" i="1" dirty="0" err="1"/>
              <a:t>Canis</a:t>
            </a:r>
            <a:r>
              <a:rPr lang="en-US" i="1" dirty="0"/>
              <a:t> </a:t>
            </a:r>
            <a:r>
              <a:rPr lang="en-US" i="1" dirty="0" err="1"/>
              <a:t>familiaris</a:t>
            </a:r>
            <a:r>
              <a:rPr lang="en-US" dirty="0"/>
              <a:t> (dog)</a:t>
            </a:r>
          </a:p>
          <a:p>
            <a:pPr lvl="2"/>
            <a:r>
              <a:rPr lang="en-US" i="1" dirty="0"/>
              <a:t>Homo </a:t>
            </a:r>
            <a:r>
              <a:rPr lang="en-US" i="1" dirty="0" err="1"/>
              <a:t>sapien</a:t>
            </a:r>
            <a:r>
              <a:rPr lang="en-US" dirty="0"/>
              <a:t> (humans)</a:t>
            </a:r>
          </a:p>
          <a:p>
            <a:pPr lvl="2"/>
            <a:r>
              <a:rPr lang="en-US" i="1" dirty="0"/>
              <a:t>Castor </a:t>
            </a:r>
            <a:r>
              <a:rPr lang="en-US" i="1" dirty="0" err="1"/>
              <a:t>canadensis</a:t>
            </a:r>
            <a:r>
              <a:rPr lang="en-US" dirty="0"/>
              <a:t> (beaver)</a:t>
            </a:r>
          </a:p>
          <a:p>
            <a:pPr lvl="2"/>
            <a:r>
              <a:rPr lang="en-US" i="1" dirty="0"/>
              <a:t>Acer </a:t>
            </a:r>
            <a:r>
              <a:rPr lang="en-US" i="1" dirty="0" err="1"/>
              <a:t>rubrum</a:t>
            </a:r>
            <a:r>
              <a:rPr lang="en-US" dirty="0"/>
              <a:t>  (red maple)</a:t>
            </a:r>
          </a:p>
          <a:p>
            <a:endParaRPr lang="en-US" dirty="0"/>
          </a:p>
        </p:txBody>
      </p:sp>
      <p:pic>
        <p:nvPicPr>
          <p:cNvPr id="4" name="Picture 3"/>
          <p:cNvPicPr>
            <a:picLocks noChangeAspect="1"/>
          </p:cNvPicPr>
          <p:nvPr/>
        </p:nvPicPr>
        <p:blipFill>
          <a:blip r:embed="rId2"/>
          <a:stretch>
            <a:fillRect/>
          </a:stretch>
        </p:blipFill>
        <p:spPr>
          <a:xfrm>
            <a:off x="0" y="3058627"/>
            <a:ext cx="9144000" cy="288036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2122" cy="1143000"/>
          </a:xfrm>
          <a:ln>
            <a:solidFill>
              <a:srgbClr val="4F81BD"/>
            </a:solidFill>
          </a:ln>
        </p:spPr>
        <p:txBody>
          <a:bodyPr>
            <a:normAutofit fontScale="90000"/>
          </a:bodyPr>
          <a:lstStyle/>
          <a:p>
            <a:r>
              <a:rPr lang="en-US" dirty="0" smtClean="0"/>
              <a:t>Why don’t we just use common names?</a:t>
            </a:r>
            <a:endParaRPr lang="en-US" dirty="0"/>
          </a:p>
        </p:txBody>
      </p:sp>
      <p:sp>
        <p:nvSpPr>
          <p:cNvPr id="3" name="Content Placeholder 2"/>
          <p:cNvSpPr>
            <a:spLocks noGrp="1"/>
          </p:cNvSpPr>
          <p:nvPr>
            <p:ph idx="1"/>
          </p:nvPr>
        </p:nvSpPr>
        <p:spPr/>
        <p:txBody>
          <a:bodyPr/>
          <a:lstStyle/>
          <a:p>
            <a:r>
              <a:rPr lang="en-US" dirty="0"/>
              <a:t>The use of common names can be confusing.</a:t>
            </a:r>
            <a:r>
              <a:rPr lang="en-US" dirty="0" smtClean="0"/>
              <a:t> </a:t>
            </a:r>
          </a:p>
          <a:p>
            <a:r>
              <a:rPr lang="en-US" dirty="0" smtClean="0"/>
              <a:t>Examples:</a:t>
            </a:r>
          </a:p>
          <a:p>
            <a:pPr lvl="2"/>
            <a:r>
              <a:rPr lang="en-US" dirty="0" smtClean="0"/>
              <a:t>The </a:t>
            </a:r>
            <a:r>
              <a:rPr lang="en-US" dirty="0"/>
              <a:t>fruit </a:t>
            </a:r>
            <a:r>
              <a:rPr lang="en-US" i="1" dirty="0"/>
              <a:t>Capsicum </a:t>
            </a:r>
            <a:r>
              <a:rPr lang="en-US" i="1" dirty="0" err="1"/>
              <a:t>frutescens</a:t>
            </a:r>
            <a:r>
              <a:rPr lang="en-US" dirty="0"/>
              <a:t> is called mango, bell pepper, sweet pepper or green pepper depending upon where you live. </a:t>
            </a:r>
            <a:r>
              <a:rPr lang="en-US" dirty="0" smtClean="0"/>
              <a:t> </a:t>
            </a:r>
          </a:p>
          <a:p>
            <a:pPr lvl="2"/>
            <a:r>
              <a:rPr lang="en-US" dirty="0" smtClean="0"/>
              <a:t>The </a:t>
            </a:r>
            <a:r>
              <a:rPr lang="en-US" dirty="0"/>
              <a:t>woodland flower </a:t>
            </a:r>
            <a:r>
              <a:rPr lang="en-US" i="1" dirty="0" err="1"/>
              <a:t>Cornus</a:t>
            </a:r>
            <a:r>
              <a:rPr lang="en-US" i="1" dirty="0"/>
              <a:t> </a:t>
            </a:r>
            <a:r>
              <a:rPr lang="en-US" i="1" dirty="0" err="1"/>
              <a:t>canadensis</a:t>
            </a:r>
            <a:r>
              <a:rPr lang="en-US" dirty="0"/>
              <a:t> has common names bunchberry and crackerjack.</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lstStyle/>
          <a:p>
            <a:r>
              <a:rPr lang="en-US" dirty="0"/>
              <a:t>Taxonomic Keys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A taxonomic key </a:t>
            </a:r>
            <a:r>
              <a:rPr lang="en-US" dirty="0"/>
              <a:t>-</a:t>
            </a:r>
            <a:r>
              <a:rPr lang="en-US" dirty="0" smtClean="0"/>
              <a:t> a </a:t>
            </a:r>
            <a:r>
              <a:rPr lang="en-US" dirty="0"/>
              <a:t>to identify organisms already classified by taxonomists.  Such keys move from general to specific descriptions.</a:t>
            </a:r>
            <a:endParaRPr lang="en-US" dirty="0" smtClean="0"/>
          </a:p>
          <a:p>
            <a:pPr>
              <a:buNone/>
            </a:pPr>
            <a:endParaRPr lang="en-US" dirty="0" smtClean="0"/>
          </a:p>
          <a:p>
            <a:r>
              <a:rPr lang="en-US" dirty="0"/>
              <a:t>These keys are </a:t>
            </a:r>
            <a:r>
              <a:rPr lang="en-US" dirty="0" smtClean="0"/>
              <a:t>dichotomous - paired </a:t>
            </a:r>
            <a:r>
              <a:rPr lang="en-US" dirty="0"/>
              <a:t>statements that describe alternative possible characteristics of the organisms. </a:t>
            </a:r>
            <a:r>
              <a:rPr lang="en-US" dirty="0" smtClean="0"/>
              <a:t> </a:t>
            </a:r>
          </a:p>
          <a:p>
            <a:endParaRPr lang="en-US"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721431"/>
          </a:xfrm>
        </p:spPr>
        <p:txBody>
          <a:bodyPr>
            <a:normAutofit fontScale="85000" lnSpcReduction="20000"/>
          </a:bodyPr>
          <a:lstStyle/>
          <a:p>
            <a:pPr marL="624078" indent="-514350">
              <a:buNone/>
            </a:pPr>
            <a:r>
              <a:rPr lang="en-US" dirty="0" smtClean="0"/>
              <a:t>1.  A. Has six legs ………………go to 2</a:t>
            </a:r>
          </a:p>
          <a:p>
            <a:pPr marL="624078" indent="-514350">
              <a:buNone/>
            </a:pPr>
            <a:r>
              <a:rPr lang="en-US" dirty="0" smtClean="0"/>
              <a:t>	B. Has eight legs …………….go to 4</a:t>
            </a:r>
          </a:p>
          <a:p>
            <a:pPr marL="624078" indent="-514350">
              <a:buNone/>
            </a:pPr>
            <a:endParaRPr lang="en-US" dirty="0" smtClean="0"/>
          </a:p>
          <a:p>
            <a:pPr marL="624078" indent="-514350">
              <a:buNone/>
            </a:pPr>
            <a:r>
              <a:rPr lang="en-US" dirty="0" smtClean="0"/>
              <a:t>2. 	A. Has two antenna …………go to 3</a:t>
            </a:r>
          </a:p>
          <a:p>
            <a:pPr marL="624078" indent="-514350">
              <a:buNone/>
            </a:pPr>
            <a:r>
              <a:rPr lang="en-US" dirty="0" smtClean="0"/>
              <a:t>	B.  Has no antenna ………….</a:t>
            </a:r>
            <a:r>
              <a:rPr lang="en-US" dirty="0" err="1" smtClean="0"/>
              <a:t>Caddius</a:t>
            </a:r>
            <a:endParaRPr lang="en-US" dirty="0" smtClean="0"/>
          </a:p>
          <a:p>
            <a:pPr marL="624078" indent="-514350">
              <a:buNone/>
            </a:pPr>
            <a:endParaRPr lang="en-US" dirty="0" smtClean="0"/>
          </a:p>
          <a:p>
            <a:pPr marL="624078" indent="-514350">
              <a:buNone/>
            </a:pPr>
            <a:r>
              <a:rPr lang="en-US" dirty="0" smtClean="0"/>
              <a:t>3. 	A. Has two hair-like tails ….Stonefly</a:t>
            </a:r>
          </a:p>
          <a:p>
            <a:pPr marL="624078" indent="-514350">
              <a:buNone/>
            </a:pPr>
            <a:r>
              <a:rPr lang="en-US" dirty="0" smtClean="0"/>
              <a:t>	B. Has three hair-like tails…Mayfly</a:t>
            </a:r>
          </a:p>
          <a:p>
            <a:pPr marL="624078" indent="-514350">
              <a:buNone/>
            </a:pPr>
            <a:endParaRPr lang="en-US" dirty="0" smtClean="0"/>
          </a:p>
          <a:p>
            <a:pPr marL="624078" indent="-514350">
              <a:buNone/>
            </a:pPr>
            <a:r>
              <a:rPr lang="en-US" dirty="0" smtClean="0"/>
              <a:t>4. 	A. Has hook-like claws …….</a:t>
            </a:r>
            <a:r>
              <a:rPr lang="en-US" dirty="0" err="1" smtClean="0"/>
              <a:t>Caddisfly</a:t>
            </a:r>
            <a:endParaRPr lang="en-US" dirty="0" smtClean="0"/>
          </a:p>
          <a:p>
            <a:pPr marL="624078" indent="-514350">
              <a:buNone/>
            </a:pPr>
            <a:r>
              <a:rPr lang="en-US" dirty="0" smtClean="0"/>
              <a:t>	B. Has no hook-like claws….Damselfly</a:t>
            </a:r>
          </a:p>
          <a:p>
            <a:pPr marL="624078" indent="-514350">
              <a:buFont typeface="+mj-lt"/>
              <a:buAutoNum type="arabicPeriod"/>
            </a:pPr>
            <a:endParaRPr lang="en-US" dirty="0"/>
          </a:p>
        </p:txBody>
      </p:sp>
      <p:sp>
        <p:nvSpPr>
          <p:cNvPr id="2" name="Title 1"/>
          <p:cNvSpPr>
            <a:spLocks noGrp="1"/>
          </p:cNvSpPr>
          <p:nvPr>
            <p:ph type="title"/>
          </p:nvPr>
        </p:nvSpPr>
        <p:spPr/>
        <p:txBody>
          <a:bodyPr>
            <a:normAutofit/>
          </a:bodyPr>
          <a:lstStyle/>
          <a:p>
            <a:r>
              <a:rPr lang="en-US" sz="3200" u="sng" dirty="0" smtClean="0"/>
              <a:t>Example</a:t>
            </a:r>
            <a:r>
              <a:rPr lang="en-US" sz="3200" dirty="0" smtClean="0"/>
              <a:t>:                        </a:t>
            </a:r>
            <a:r>
              <a:rPr lang="en-US" sz="1800" dirty="0" smtClean="0"/>
              <a:t>What is the name of this organism?</a:t>
            </a:r>
            <a:endParaRPr lang="en-US" sz="3200" dirty="0"/>
          </a:p>
        </p:txBody>
      </p:sp>
      <p:pic>
        <p:nvPicPr>
          <p:cNvPr id="14338" name="Picture 2" descr="http://www.regentsprep.org/regents/biology/units/laboratory/graphics/unknowncreature.gif"/>
          <p:cNvPicPr>
            <a:picLocks noChangeAspect="1" noChangeArrowheads="1"/>
          </p:cNvPicPr>
          <p:nvPr/>
        </p:nvPicPr>
        <p:blipFill>
          <a:blip r:embed="rId3" cstate="print"/>
          <a:srcRect/>
          <a:stretch>
            <a:fillRect/>
          </a:stretch>
        </p:blipFill>
        <p:spPr bwMode="auto">
          <a:xfrm>
            <a:off x="2741697" y="26987"/>
            <a:ext cx="1943100" cy="13906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raw-living-food-success.com/images/Beans.jpg"/>
          <p:cNvPicPr>
            <a:picLocks noChangeAspect="1" noChangeArrowheads="1"/>
          </p:cNvPicPr>
          <p:nvPr/>
        </p:nvPicPr>
        <p:blipFill>
          <a:blip r:embed="rId3"/>
          <a:srcRect/>
          <a:stretch>
            <a:fillRect/>
          </a:stretch>
        </p:blipFill>
        <p:spPr bwMode="auto">
          <a:xfrm>
            <a:off x="323850" y="188913"/>
            <a:ext cx="2663825" cy="3330575"/>
          </a:xfrm>
          <a:prstGeom prst="rect">
            <a:avLst/>
          </a:prstGeom>
          <a:noFill/>
          <a:ln w="9525">
            <a:noFill/>
            <a:miter lim="800000"/>
            <a:headEnd/>
            <a:tailEnd/>
          </a:ln>
        </p:spPr>
      </p:pic>
      <p:pic>
        <p:nvPicPr>
          <p:cNvPr id="13315" name="Picture 4" descr="http://www.cloudhostingmag.com/wp-content/uploads/2010/03/clouds.jpg"/>
          <p:cNvPicPr>
            <a:picLocks noChangeAspect="1" noChangeArrowheads="1"/>
          </p:cNvPicPr>
          <p:nvPr/>
        </p:nvPicPr>
        <p:blipFill>
          <a:blip r:embed="rId4"/>
          <a:srcRect/>
          <a:stretch>
            <a:fillRect/>
          </a:stretch>
        </p:blipFill>
        <p:spPr bwMode="auto">
          <a:xfrm>
            <a:off x="3348038" y="333375"/>
            <a:ext cx="2952750" cy="2951163"/>
          </a:xfrm>
          <a:prstGeom prst="rect">
            <a:avLst/>
          </a:prstGeom>
          <a:noFill/>
          <a:ln w="9525">
            <a:noFill/>
            <a:miter lim="800000"/>
            <a:headEnd/>
            <a:tailEnd/>
          </a:ln>
        </p:spPr>
      </p:pic>
      <p:pic>
        <p:nvPicPr>
          <p:cNvPr id="13316" name="Picture 6" descr="http://www.english-country-garden.com/a/i/animals/squirrel-5.jpg"/>
          <p:cNvPicPr>
            <a:picLocks noChangeAspect="1" noChangeArrowheads="1"/>
          </p:cNvPicPr>
          <p:nvPr/>
        </p:nvPicPr>
        <p:blipFill>
          <a:blip r:embed="rId5"/>
          <a:srcRect/>
          <a:stretch>
            <a:fillRect/>
          </a:stretch>
        </p:blipFill>
        <p:spPr bwMode="auto">
          <a:xfrm>
            <a:off x="827088" y="3860800"/>
            <a:ext cx="3240087" cy="2339975"/>
          </a:xfrm>
          <a:prstGeom prst="rect">
            <a:avLst/>
          </a:prstGeom>
          <a:noFill/>
          <a:ln w="9525">
            <a:noFill/>
            <a:miter lim="800000"/>
            <a:headEnd/>
            <a:tailEnd/>
          </a:ln>
        </p:spPr>
      </p:pic>
      <p:pic>
        <p:nvPicPr>
          <p:cNvPr id="13317" name="Picture 8" descr="http://www.treasure-hunting-team.com/Pictures/Fossil-Fish-1.jpg"/>
          <p:cNvPicPr>
            <a:picLocks noChangeAspect="1" noChangeArrowheads="1"/>
          </p:cNvPicPr>
          <p:nvPr/>
        </p:nvPicPr>
        <p:blipFill>
          <a:blip r:embed="rId6"/>
          <a:srcRect/>
          <a:stretch>
            <a:fillRect/>
          </a:stretch>
        </p:blipFill>
        <p:spPr bwMode="auto">
          <a:xfrm>
            <a:off x="4787900" y="3860800"/>
            <a:ext cx="3600450" cy="2354263"/>
          </a:xfrm>
          <a:prstGeom prst="rect">
            <a:avLst/>
          </a:prstGeom>
          <a:noFill/>
          <a:ln w="9525">
            <a:noFill/>
            <a:miter lim="800000"/>
            <a:headEnd/>
            <a:tailEnd/>
          </a:ln>
        </p:spPr>
      </p:pic>
      <p:pic>
        <p:nvPicPr>
          <p:cNvPr id="13318" name="Picture 10" descr="http://brainaudit.com/blog/wp-content/uploads/2008/08/chair.jpg"/>
          <p:cNvPicPr>
            <a:picLocks noChangeAspect="1" noChangeArrowheads="1"/>
          </p:cNvPicPr>
          <p:nvPr/>
        </p:nvPicPr>
        <p:blipFill>
          <a:blip r:embed="rId7"/>
          <a:srcRect/>
          <a:stretch>
            <a:fillRect/>
          </a:stretch>
        </p:blipFill>
        <p:spPr bwMode="auto">
          <a:xfrm>
            <a:off x="6605588" y="404813"/>
            <a:ext cx="2192337" cy="2879725"/>
          </a:xfrm>
          <a:prstGeom prst="rect">
            <a:avLst/>
          </a:prstGeom>
          <a:noFill/>
          <a:ln w="9525">
            <a:noFill/>
            <a:miter lim="800000"/>
            <a:headEnd/>
            <a:tailEnd/>
          </a:ln>
        </p:spPr>
      </p:pic>
      <p:sp>
        <p:nvSpPr>
          <p:cNvPr id="13319" name="TextBox 6"/>
          <p:cNvSpPr txBox="1">
            <a:spLocks noChangeArrowheads="1"/>
          </p:cNvSpPr>
          <p:nvPr/>
        </p:nvSpPr>
        <p:spPr bwMode="auto">
          <a:xfrm>
            <a:off x="250825" y="3068638"/>
            <a:ext cx="1152525" cy="461962"/>
          </a:xfrm>
          <a:prstGeom prst="rect">
            <a:avLst/>
          </a:prstGeom>
          <a:noFill/>
          <a:ln w="9525">
            <a:noFill/>
            <a:miter lim="800000"/>
            <a:headEnd/>
            <a:tailEnd/>
          </a:ln>
        </p:spPr>
        <p:txBody>
          <a:bodyPr>
            <a:prstTxWarp prst="textNoShape">
              <a:avLst/>
            </a:prstTxWarp>
            <a:spAutoFit/>
          </a:bodyPr>
          <a:lstStyle/>
          <a:p>
            <a:r>
              <a:rPr lang="en-US"/>
              <a:t>1</a:t>
            </a:r>
          </a:p>
        </p:txBody>
      </p:sp>
      <p:sp>
        <p:nvSpPr>
          <p:cNvPr id="13320" name="TextBox 7"/>
          <p:cNvSpPr txBox="1">
            <a:spLocks noChangeArrowheads="1"/>
          </p:cNvSpPr>
          <p:nvPr/>
        </p:nvSpPr>
        <p:spPr bwMode="auto">
          <a:xfrm>
            <a:off x="3348038" y="2781300"/>
            <a:ext cx="431800" cy="461963"/>
          </a:xfrm>
          <a:prstGeom prst="rect">
            <a:avLst/>
          </a:prstGeom>
          <a:noFill/>
          <a:ln w="9525">
            <a:noFill/>
            <a:miter lim="800000"/>
            <a:headEnd/>
            <a:tailEnd/>
          </a:ln>
        </p:spPr>
        <p:txBody>
          <a:bodyPr>
            <a:prstTxWarp prst="textNoShape">
              <a:avLst/>
            </a:prstTxWarp>
            <a:spAutoFit/>
          </a:bodyPr>
          <a:lstStyle/>
          <a:p>
            <a:r>
              <a:rPr lang="en-US"/>
              <a:t>2</a:t>
            </a:r>
          </a:p>
        </p:txBody>
      </p:sp>
      <p:sp>
        <p:nvSpPr>
          <p:cNvPr id="13321" name="TextBox 8"/>
          <p:cNvSpPr txBox="1">
            <a:spLocks noChangeArrowheads="1"/>
          </p:cNvSpPr>
          <p:nvPr/>
        </p:nvSpPr>
        <p:spPr bwMode="auto">
          <a:xfrm>
            <a:off x="6588125" y="2852738"/>
            <a:ext cx="360363" cy="461962"/>
          </a:xfrm>
          <a:prstGeom prst="rect">
            <a:avLst/>
          </a:prstGeom>
          <a:noFill/>
          <a:ln w="9525">
            <a:noFill/>
            <a:miter lim="800000"/>
            <a:headEnd/>
            <a:tailEnd/>
          </a:ln>
        </p:spPr>
        <p:txBody>
          <a:bodyPr>
            <a:prstTxWarp prst="textNoShape">
              <a:avLst/>
            </a:prstTxWarp>
            <a:spAutoFit/>
          </a:bodyPr>
          <a:lstStyle/>
          <a:p>
            <a:r>
              <a:rPr lang="en-US"/>
              <a:t>3</a:t>
            </a:r>
          </a:p>
        </p:txBody>
      </p:sp>
      <p:sp>
        <p:nvSpPr>
          <p:cNvPr id="13322" name="TextBox 9"/>
          <p:cNvSpPr txBox="1">
            <a:spLocks noChangeArrowheads="1"/>
          </p:cNvSpPr>
          <p:nvPr/>
        </p:nvSpPr>
        <p:spPr bwMode="auto">
          <a:xfrm>
            <a:off x="539750" y="5805488"/>
            <a:ext cx="503238" cy="461962"/>
          </a:xfrm>
          <a:prstGeom prst="rect">
            <a:avLst/>
          </a:prstGeom>
          <a:noFill/>
          <a:ln w="9525">
            <a:noFill/>
            <a:miter lim="800000"/>
            <a:headEnd/>
            <a:tailEnd/>
          </a:ln>
        </p:spPr>
        <p:txBody>
          <a:bodyPr>
            <a:prstTxWarp prst="textNoShape">
              <a:avLst/>
            </a:prstTxWarp>
            <a:spAutoFit/>
          </a:bodyPr>
          <a:lstStyle/>
          <a:p>
            <a:r>
              <a:rPr lang="en-US"/>
              <a:t>4</a:t>
            </a:r>
          </a:p>
        </p:txBody>
      </p:sp>
      <p:sp>
        <p:nvSpPr>
          <p:cNvPr id="13323" name="TextBox 10"/>
          <p:cNvSpPr txBox="1">
            <a:spLocks noChangeArrowheads="1"/>
          </p:cNvSpPr>
          <p:nvPr/>
        </p:nvSpPr>
        <p:spPr bwMode="auto">
          <a:xfrm>
            <a:off x="4427538" y="5805488"/>
            <a:ext cx="431800" cy="461962"/>
          </a:xfrm>
          <a:prstGeom prst="rect">
            <a:avLst/>
          </a:prstGeom>
          <a:noFill/>
          <a:ln w="9525">
            <a:noFill/>
            <a:miter lim="800000"/>
            <a:headEnd/>
            <a:tailEnd/>
          </a:ln>
        </p:spPr>
        <p:txBody>
          <a:bodyPr>
            <a:prstTxWarp prst="textNoShape">
              <a:avLst/>
            </a:prstTxWarp>
            <a:spAutoFit/>
          </a:bodyPr>
          <a:lstStyle/>
          <a:p>
            <a:r>
              <a:rPr lang="en-US"/>
              <a:t>5</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normAutofit fontScale="90000"/>
          </a:bodyPr>
          <a:lstStyle/>
          <a:p>
            <a:r>
              <a:rPr lang="en-US" dirty="0"/>
              <a:t>Six Kingdom System of </a:t>
            </a:r>
            <a:r>
              <a:rPr lang="en-US" dirty="0" smtClean="0"/>
              <a:t>Classification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Most taxonomists use a six kingdom system of classification.  Recently, a five kingdom classification was used but a greater understanding of bacteria lead to dividing this kingdom.</a:t>
            </a:r>
            <a:r>
              <a:rPr lang="en-US" dirty="0" smtClean="0"/>
              <a:t> </a:t>
            </a:r>
          </a:p>
          <a:p>
            <a:endParaRPr lang="en-US" dirty="0"/>
          </a:p>
          <a:p>
            <a:r>
              <a:rPr lang="en-US" dirty="0" smtClean="0"/>
              <a:t>The </a:t>
            </a:r>
            <a:r>
              <a:rPr lang="en-US" dirty="0"/>
              <a:t>kingdoms now </a:t>
            </a:r>
            <a:r>
              <a:rPr lang="en-US" dirty="0" smtClean="0"/>
              <a:t>include:</a:t>
            </a:r>
            <a:endParaRPr lang="en-US" dirty="0"/>
          </a:p>
          <a:p>
            <a:pPr lvl="2"/>
            <a:r>
              <a:rPr lang="en-US" dirty="0"/>
              <a:t>B</a:t>
            </a:r>
            <a:r>
              <a:rPr lang="en-US" dirty="0" smtClean="0"/>
              <a:t>acteria </a:t>
            </a:r>
            <a:r>
              <a:rPr lang="en-US" dirty="0"/>
              <a:t>(</a:t>
            </a:r>
            <a:r>
              <a:rPr lang="en-US" dirty="0" err="1" smtClean="0"/>
              <a:t>monera</a:t>
            </a:r>
            <a:r>
              <a:rPr lang="en-US" dirty="0" smtClean="0"/>
              <a:t> ,bacteria </a:t>
            </a:r>
            <a:r>
              <a:rPr lang="en-US" dirty="0"/>
              <a:t>or </a:t>
            </a:r>
            <a:r>
              <a:rPr lang="en-US" dirty="0" err="1" smtClean="0"/>
              <a:t>prokaryotae</a:t>
            </a:r>
            <a:r>
              <a:rPr lang="en-US" dirty="0" smtClean="0"/>
              <a:t>)</a:t>
            </a:r>
            <a:endParaRPr lang="en-US" dirty="0"/>
          </a:p>
          <a:p>
            <a:pPr lvl="2"/>
            <a:r>
              <a:rPr lang="en-US" dirty="0" err="1"/>
              <a:t>Archaebacteria</a:t>
            </a:r>
            <a:endParaRPr lang="en-US" dirty="0"/>
          </a:p>
          <a:p>
            <a:pPr lvl="2"/>
            <a:r>
              <a:rPr lang="en-US" dirty="0"/>
              <a:t>Protista</a:t>
            </a:r>
          </a:p>
          <a:p>
            <a:pPr lvl="2"/>
            <a:r>
              <a:rPr lang="en-US" dirty="0"/>
              <a:t>Fungi</a:t>
            </a:r>
          </a:p>
          <a:p>
            <a:pPr lvl="2"/>
            <a:r>
              <a:rPr lang="en-US" dirty="0"/>
              <a:t>Plantae</a:t>
            </a:r>
          </a:p>
          <a:p>
            <a:pPr lvl="2"/>
            <a:r>
              <a:rPr lang="en-US" dirty="0" err="1"/>
              <a:t>Animalia</a:t>
            </a:r>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Kingdom </a:t>
            </a:r>
            <a:r>
              <a:rPr lang="en-US" dirty="0"/>
              <a:t>B</a:t>
            </a:r>
            <a:r>
              <a:rPr lang="en-US" dirty="0" smtClean="0"/>
              <a:t>acteria</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1. prokaryotic </a:t>
            </a:r>
            <a:r>
              <a:rPr lang="en-US" dirty="0"/>
              <a:t>cell type </a:t>
            </a:r>
          </a:p>
          <a:p>
            <a:pPr marL="0" lvl="0" indent="0">
              <a:buNone/>
            </a:pPr>
            <a:r>
              <a:rPr lang="en-US" dirty="0" smtClean="0"/>
              <a:t>2. microscopic</a:t>
            </a:r>
            <a:endParaRPr lang="en-US" dirty="0"/>
          </a:p>
          <a:p>
            <a:pPr marL="0" lvl="0" indent="0">
              <a:buNone/>
            </a:pPr>
            <a:r>
              <a:rPr lang="en-US" dirty="0" smtClean="0"/>
              <a:t>3. unicellular </a:t>
            </a:r>
            <a:r>
              <a:rPr lang="en-US" dirty="0"/>
              <a:t>body form; some colonial</a:t>
            </a:r>
          </a:p>
          <a:p>
            <a:pPr marL="0" lvl="0" indent="0">
              <a:buNone/>
            </a:pPr>
            <a:r>
              <a:rPr lang="en-US" dirty="0" smtClean="0"/>
              <a:t>4. cell </a:t>
            </a:r>
            <a:r>
              <a:rPr lang="en-US" dirty="0"/>
              <a:t>wall is composed of peptidoglycan </a:t>
            </a:r>
            <a:endParaRPr lang="en-US" dirty="0" smtClean="0"/>
          </a:p>
          <a:p>
            <a:pPr marL="0" lvl="0" indent="0">
              <a:buNone/>
            </a:pPr>
            <a:r>
              <a:rPr lang="en-US" dirty="0" smtClean="0"/>
              <a:t>5.  nutrition </a:t>
            </a:r>
            <a:r>
              <a:rPr lang="en-US" dirty="0"/>
              <a:t>is obtained through photosynthesis, chemosynthesis and absorption – autotrophs and heterotrophs.</a:t>
            </a:r>
          </a:p>
          <a:p>
            <a:pPr marL="0" lvl="0" indent="0">
              <a:buNone/>
            </a:pPr>
            <a:r>
              <a:rPr lang="en-US" dirty="0" smtClean="0"/>
              <a:t>6. nervous </a:t>
            </a:r>
            <a:r>
              <a:rPr lang="en-US" dirty="0"/>
              <a:t>system is absent</a:t>
            </a:r>
          </a:p>
          <a:p>
            <a:pPr marL="0" lvl="0" indent="0">
              <a:buNone/>
            </a:pPr>
            <a:r>
              <a:rPr lang="en-US" dirty="0" smtClean="0"/>
              <a:t>7. Asexual </a:t>
            </a:r>
            <a:r>
              <a:rPr lang="en-US" dirty="0"/>
              <a:t>reproduction </a:t>
            </a:r>
          </a:p>
          <a:p>
            <a:pPr marL="0" lvl="0" indent="0">
              <a:buNone/>
            </a:pPr>
            <a:r>
              <a:rPr lang="en-US" dirty="0" smtClean="0"/>
              <a:t>8. locomotion </a:t>
            </a:r>
            <a:r>
              <a:rPr lang="en-US" dirty="0"/>
              <a:t>is present in some (flagellum)</a:t>
            </a:r>
          </a:p>
          <a:p>
            <a:pPr lvl="0"/>
            <a:r>
              <a:rPr lang="en-US" dirty="0"/>
              <a:t>Live nearly </a:t>
            </a:r>
            <a:r>
              <a:rPr lang="en-US" dirty="0" smtClean="0"/>
              <a:t>anywhere</a:t>
            </a:r>
          </a:p>
          <a:p>
            <a:r>
              <a:rPr lang="en-US" i="1" dirty="0"/>
              <a:t>Examples:  </a:t>
            </a:r>
            <a:r>
              <a:rPr lang="en-US" i="1" dirty="0" smtClean="0"/>
              <a:t>E</a:t>
            </a:r>
            <a:r>
              <a:rPr lang="en-US" i="1" dirty="0"/>
              <a:t>. Coli, Clostridium </a:t>
            </a:r>
            <a:r>
              <a:rPr lang="en-US" i="1" dirty="0" err="1"/>
              <a:t>botulinum</a:t>
            </a:r>
            <a:endParaRPr lang="en-US"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Kingdom </a:t>
            </a:r>
            <a:r>
              <a:rPr lang="en-US" dirty="0" err="1" smtClean="0"/>
              <a:t>Archeabacteria</a:t>
            </a:r>
            <a:endParaRPr lang="en-US" dirty="0"/>
          </a:p>
        </p:txBody>
      </p:sp>
      <p:sp>
        <p:nvSpPr>
          <p:cNvPr id="3" name="Content Placeholder 2"/>
          <p:cNvSpPr>
            <a:spLocks noGrp="1"/>
          </p:cNvSpPr>
          <p:nvPr>
            <p:ph idx="1"/>
          </p:nvPr>
        </p:nvSpPr>
        <p:spPr>
          <a:xfrm>
            <a:off x="457199" y="1211856"/>
            <a:ext cx="8345277" cy="5431316"/>
          </a:xfrm>
        </p:spPr>
        <p:txBody>
          <a:bodyPr>
            <a:normAutofit/>
          </a:bodyPr>
          <a:lstStyle/>
          <a:p>
            <a:pPr lvl="0"/>
            <a:r>
              <a:rPr lang="en-US" dirty="0" smtClean="0"/>
              <a:t>Possess </a:t>
            </a:r>
            <a:r>
              <a:rPr lang="en-US" dirty="0"/>
              <a:t>unique structures and mechanisms that allow them to live in extreme </a:t>
            </a:r>
            <a:r>
              <a:rPr lang="en-US" dirty="0" smtClean="0"/>
              <a:t>environments like acidic springs</a:t>
            </a:r>
            <a:endParaRPr lang="en-US" dirty="0"/>
          </a:p>
          <a:p>
            <a:pPr lvl="0"/>
            <a:r>
              <a:rPr lang="en-US" dirty="0" smtClean="0"/>
              <a:t>Cell </a:t>
            </a:r>
            <a:r>
              <a:rPr lang="en-US" dirty="0"/>
              <a:t>wall composed of lipids</a:t>
            </a:r>
          </a:p>
          <a:p>
            <a:r>
              <a:rPr lang="en-US" i="1" dirty="0" smtClean="0"/>
              <a:t>Examples</a:t>
            </a:r>
            <a:r>
              <a:rPr lang="en-US" i="1" dirty="0"/>
              <a:t>: </a:t>
            </a:r>
            <a:r>
              <a:rPr lang="en-US" dirty="0"/>
              <a:t>methanogens, halophiles, </a:t>
            </a:r>
            <a:r>
              <a:rPr lang="en-US" dirty="0" err="1" smtClean="0"/>
              <a:t>thermoacidophiles</a:t>
            </a:r>
            <a:endParaRPr lang="en-US" dirty="0" smtClean="0"/>
          </a:p>
          <a:p>
            <a:r>
              <a:rPr lang="en-US" dirty="0" smtClean="0"/>
              <a:t>See 1-7 above</a:t>
            </a:r>
            <a:r>
              <a:rPr lang="en-US" smtClean="0"/>
              <a:t>, omit #4</a:t>
            </a:r>
            <a:endParaRPr lang="en-US"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Kingdom Protista</a:t>
            </a:r>
            <a:endParaRPr lang="en-US" dirty="0"/>
          </a:p>
        </p:txBody>
      </p:sp>
      <p:sp>
        <p:nvSpPr>
          <p:cNvPr id="3" name="Content Placeholder 2"/>
          <p:cNvSpPr>
            <a:spLocks noGrp="1"/>
          </p:cNvSpPr>
          <p:nvPr>
            <p:ph idx="1"/>
          </p:nvPr>
        </p:nvSpPr>
        <p:spPr>
          <a:xfrm>
            <a:off x="457200" y="1178805"/>
            <a:ext cx="8229600" cy="5409281"/>
          </a:xfrm>
        </p:spPr>
        <p:txBody>
          <a:bodyPr>
            <a:normAutofit fontScale="77500" lnSpcReduction="20000"/>
          </a:bodyPr>
          <a:lstStyle/>
          <a:p>
            <a:pPr lvl="0"/>
            <a:r>
              <a:rPr lang="en-US" sz="3400" dirty="0"/>
              <a:t>eukaryotic cell type</a:t>
            </a:r>
          </a:p>
          <a:p>
            <a:pPr lvl="0"/>
            <a:r>
              <a:rPr lang="en-US" sz="3400" dirty="0"/>
              <a:t>body form is mainly unicellular; some colonial, some simple </a:t>
            </a:r>
            <a:r>
              <a:rPr lang="en-US" sz="3400" dirty="0" err="1"/>
              <a:t>multicellular</a:t>
            </a:r>
            <a:r>
              <a:rPr lang="en-US" sz="3400" dirty="0"/>
              <a:t> organisms</a:t>
            </a:r>
          </a:p>
          <a:p>
            <a:pPr lvl="0"/>
            <a:r>
              <a:rPr lang="en-US" sz="3400" dirty="0"/>
              <a:t>cell wall will exist in </a:t>
            </a:r>
            <a:r>
              <a:rPr lang="en-US" sz="3400" i="1" dirty="0"/>
              <a:t>some</a:t>
            </a:r>
            <a:r>
              <a:rPr lang="en-US" sz="3400" dirty="0"/>
              <a:t> </a:t>
            </a:r>
            <a:r>
              <a:rPr lang="en-US" sz="3400" dirty="0" err="1"/>
              <a:t>protists</a:t>
            </a:r>
            <a:r>
              <a:rPr lang="en-US" sz="3400" dirty="0"/>
              <a:t>; its composition will vary</a:t>
            </a:r>
          </a:p>
          <a:p>
            <a:pPr lvl="0"/>
            <a:r>
              <a:rPr lang="en-US" sz="3400" dirty="0"/>
              <a:t>nutrition may be through photosynthesis, ingestion, or absorption.</a:t>
            </a:r>
          </a:p>
          <a:p>
            <a:pPr lvl="0"/>
            <a:r>
              <a:rPr lang="en-US" sz="3400" dirty="0" smtClean="0"/>
              <a:t>Can </a:t>
            </a:r>
            <a:r>
              <a:rPr lang="en-US" sz="3400" dirty="0"/>
              <a:t>be parasitic</a:t>
            </a:r>
          </a:p>
          <a:p>
            <a:pPr lvl="0"/>
            <a:r>
              <a:rPr lang="en-US" sz="3400" dirty="0"/>
              <a:t>Nervous system is absent</a:t>
            </a:r>
          </a:p>
          <a:p>
            <a:pPr lvl="0"/>
            <a:r>
              <a:rPr lang="en-US" sz="3400" dirty="0"/>
              <a:t>Sexual and asexual reproduction</a:t>
            </a:r>
          </a:p>
          <a:p>
            <a:pPr lvl="0"/>
            <a:r>
              <a:rPr lang="en-US" sz="3400" dirty="0"/>
              <a:t>Locomotion is present in some </a:t>
            </a:r>
            <a:r>
              <a:rPr lang="en-US" sz="3400" dirty="0" err="1"/>
              <a:t>protists</a:t>
            </a:r>
            <a:endParaRPr lang="en-US" sz="3400" dirty="0"/>
          </a:p>
          <a:p>
            <a:pPr lvl="0"/>
            <a:r>
              <a:rPr lang="en-US" sz="3400" dirty="0"/>
              <a:t>Live in aquatic or moist </a:t>
            </a:r>
            <a:r>
              <a:rPr lang="en-US" sz="3400" dirty="0" smtClean="0"/>
              <a:t>habitats</a:t>
            </a:r>
          </a:p>
          <a:p>
            <a:r>
              <a:rPr lang="en-US" sz="3400" i="1" dirty="0"/>
              <a:t>Examples</a:t>
            </a:r>
            <a:r>
              <a:rPr lang="en-US" sz="3400" dirty="0"/>
              <a:t>: Ciliates</a:t>
            </a:r>
            <a:r>
              <a:rPr lang="en-US" sz="3400" dirty="0" smtClean="0"/>
              <a:t>, </a:t>
            </a:r>
            <a:r>
              <a:rPr lang="en-US" sz="3400" dirty="0"/>
              <a:t>Flagellates, Slime Molds, Diatoms, Algae (</a:t>
            </a:r>
            <a:r>
              <a:rPr lang="en-US" sz="3400" dirty="0" err="1"/>
              <a:t>autotophs</a:t>
            </a:r>
            <a:r>
              <a:rPr lang="en-US" sz="3400" dirty="0"/>
              <a:t>), </a:t>
            </a:r>
            <a:r>
              <a:rPr lang="en-US" sz="3400" dirty="0" smtClean="0"/>
              <a:t>euglena</a:t>
            </a:r>
            <a:endParaRPr lang="en-US" sz="3400" dirty="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Kingdom Fungi</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eukaryotic cell type</a:t>
            </a:r>
          </a:p>
          <a:p>
            <a:pPr lvl="0"/>
            <a:r>
              <a:rPr lang="en-US" dirty="0"/>
              <a:t>body form is some unicellular; mainly </a:t>
            </a:r>
            <a:r>
              <a:rPr lang="en-US" dirty="0" err="1"/>
              <a:t>multicellular</a:t>
            </a:r>
            <a:endParaRPr lang="en-US" dirty="0"/>
          </a:p>
          <a:p>
            <a:pPr lvl="0"/>
            <a:r>
              <a:rPr lang="en-US" dirty="0"/>
              <a:t>cell wall is usually composed of chitin</a:t>
            </a:r>
          </a:p>
          <a:p>
            <a:pPr lvl="0"/>
            <a:r>
              <a:rPr lang="en-US" dirty="0"/>
              <a:t>nutrition is through absorption; secrete enzymes that digests food material outside of itself.</a:t>
            </a:r>
          </a:p>
          <a:p>
            <a:pPr lvl="0"/>
            <a:r>
              <a:rPr lang="en-US" dirty="0"/>
              <a:t>nervous system is absent</a:t>
            </a:r>
          </a:p>
          <a:p>
            <a:pPr lvl="0"/>
            <a:r>
              <a:rPr lang="en-US" dirty="0"/>
              <a:t>Sexual and asexual reproduction</a:t>
            </a:r>
          </a:p>
          <a:p>
            <a:pPr lvl="0"/>
            <a:r>
              <a:rPr lang="en-US" dirty="0"/>
              <a:t>no form of locomotion</a:t>
            </a:r>
          </a:p>
          <a:p>
            <a:pPr lvl="0"/>
            <a:r>
              <a:rPr lang="en-US" dirty="0"/>
              <a:t>Most are terrestrial</a:t>
            </a:r>
          </a:p>
          <a:p>
            <a:pPr lvl="0"/>
            <a:r>
              <a:rPr lang="en-US" dirty="0"/>
              <a:t>Parasites or </a:t>
            </a:r>
            <a:r>
              <a:rPr lang="en-US" dirty="0" smtClean="0"/>
              <a:t>decomposers </a:t>
            </a:r>
            <a:endParaRPr lang="en-US" dirty="0"/>
          </a:p>
          <a:p>
            <a:r>
              <a:rPr lang="en-US" i="1" dirty="0"/>
              <a:t>Examples</a:t>
            </a:r>
            <a:r>
              <a:rPr lang="en-US" dirty="0"/>
              <a:t>: Molds, Lichens, Yeast, Mushrooms, Bread Molds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Kingdom Plantae</a:t>
            </a:r>
            <a:endParaRPr lang="en-US" dirty="0"/>
          </a:p>
        </p:txBody>
      </p:sp>
      <p:sp>
        <p:nvSpPr>
          <p:cNvPr id="3" name="Content Placeholder 2"/>
          <p:cNvSpPr>
            <a:spLocks noGrp="1"/>
          </p:cNvSpPr>
          <p:nvPr>
            <p:ph idx="1"/>
          </p:nvPr>
        </p:nvSpPr>
        <p:spPr>
          <a:xfrm>
            <a:off x="457200" y="1189822"/>
            <a:ext cx="8510530" cy="5233012"/>
          </a:xfrm>
        </p:spPr>
        <p:txBody>
          <a:bodyPr>
            <a:normAutofit fontScale="92500" lnSpcReduction="20000"/>
          </a:bodyPr>
          <a:lstStyle/>
          <a:p>
            <a:pPr lvl="0"/>
            <a:r>
              <a:rPr lang="en-US" dirty="0"/>
              <a:t>eukaryotic cell type</a:t>
            </a:r>
          </a:p>
          <a:p>
            <a:pPr lvl="0"/>
            <a:r>
              <a:rPr lang="en-US" dirty="0" err="1"/>
              <a:t>multicellular</a:t>
            </a:r>
            <a:r>
              <a:rPr lang="en-US" dirty="0"/>
              <a:t> organisms; specialized tissues and organs</a:t>
            </a:r>
          </a:p>
          <a:p>
            <a:pPr lvl="0"/>
            <a:r>
              <a:rPr lang="en-US" dirty="0"/>
              <a:t>cell wall is composed of cellulose</a:t>
            </a:r>
          </a:p>
          <a:p>
            <a:pPr lvl="0"/>
            <a:r>
              <a:rPr lang="en-US" dirty="0"/>
              <a:t>nutrition is through photosynthesis</a:t>
            </a:r>
          </a:p>
          <a:p>
            <a:pPr lvl="0"/>
            <a:r>
              <a:rPr lang="en-US" dirty="0"/>
              <a:t>nervous system is absent</a:t>
            </a:r>
          </a:p>
          <a:p>
            <a:pPr lvl="0"/>
            <a:r>
              <a:rPr lang="en-US" dirty="0"/>
              <a:t>Sexual and asexual reproduction</a:t>
            </a:r>
          </a:p>
          <a:p>
            <a:pPr lvl="0"/>
            <a:r>
              <a:rPr lang="en-US" dirty="0"/>
              <a:t>no form of locomotion</a:t>
            </a:r>
          </a:p>
          <a:p>
            <a:pPr lvl="0"/>
            <a:r>
              <a:rPr lang="en-US" dirty="0"/>
              <a:t>Most are </a:t>
            </a:r>
            <a:r>
              <a:rPr lang="en-US" dirty="0" smtClean="0"/>
              <a:t>terrestrial </a:t>
            </a:r>
            <a:endParaRPr lang="en-US" dirty="0"/>
          </a:p>
          <a:p>
            <a:r>
              <a:rPr lang="en-US" i="1" dirty="0"/>
              <a:t>Examples</a:t>
            </a:r>
            <a:r>
              <a:rPr lang="en-US" dirty="0"/>
              <a:t>: Flowering Plants, Conifers, Ferns, Mosses, liverworts, Horsetails, Seaweeds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Kingdom Animalia</a:t>
            </a:r>
            <a:endParaRPr lang="en-US" dirty="0"/>
          </a:p>
        </p:txBody>
      </p:sp>
      <p:sp>
        <p:nvSpPr>
          <p:cNvPr id="3" name="Content Placeholder 2"/>
          <p:cNvSpPr>
            <a:spLocks noGrp="1"/>
          </p:cNvSpPr>
          <p:nvPr>
            <p:ph idx="1"/>
          </p:nvPr>
        </p:nvSpPr>
        <p:spPr>
          <a:xfrm>
            <a:off x="457200" y="1145754"/>
            <a:ext cx="8229600" cy="5288097"/>
          </a:xfrm>
        </p:spPr>
        <p:txBody>
          <a:bodyPr>
            <a:normAutofit fontScale="85000" lnSpcReduction="10000"/>
          </a:bodyPr>
          <a:lstStyle/>
          <a:p>
            <a:pPr lvl="0"/>
            <a:r>
              <a:rPr lang="en-US" dirty="0"/>
              <a:t>eukaryotic cell type</a:t>
            </a:r>
          </a:p>
          <a:p>
            <a:pPr lvl="0"/>
            <a:r>
              <a:rPr lang="en-US" dirty="0" err="1"/>
              <a:t>multicellular</a:t>
            </a:r>
            <a:r>
              <a:rPr lang="en-US" dirty="0"/>
              <a:t> organisms with tissues, organs and organ systems</a:t>
            </a:r>
          </a:p>
          <a:p>
            <a:pPr lvl="0"/>
            <a:r>
              <a:rPr lang="en-US" dirty="0"/>
              <a:t>no cell wall</a:t>
            </a:r>
          </a:p>
          <a:p>
            <a:pPr lvl="0"/>
            <a:r>
              <a:rPr lang="en-US" dirty="0"/>
              <a:t>nutrition is through ingestion</a:t>
            </a:r>
          </a:p>
          <a:p>
            <a:pPr lvl="0"/>
            <a:r>
              <a:rPr lang="en-US" dirty="0"/>
              <a:t>nervous system is present</a:t>
            </a:r>
          </a:p>
          <a:p>
            <a:pPr lvl="0"/>
            <a:r>
              <a:rPr lang="en-US" dirty="0"/>
              <a:t>Sexual reproduction</a:t>
            </a:r>
          </a:p>
          <a:p>
            <a:pPr lvl="0"/>
            <a:r>
              <a:rPr lang="en-US" dirty="0"/>
              <a:t>locomotion distinct at some point in life cycle</a:t>
            </a:r>
          </a:p>
          <a:p>
            <a:pPr lvl="0"/>
            <a:r>
              <a:rPr lang="en-US" dirty="0"/>
              <a:t>Live in terrestrial and aquatic habitats</a:t>
            </a:r>
          </a:p>
          <a:p>
            <a:pPr lvl="0"/>
            <a:r>
              <a:rPr lang="en-US" dirty="0"/>
              <a:t>Exhibit complex forms of </a:t>
            </a:r>
            <a:r>
              <a:rPr lang="en-US" dirty="0" smtClean="0"/>
              <a:t>behavior</a:t>
            </a:r>
          </a:p>
          <a:p>
            <a:r>
              <a:rPr lang="en-US" i="1" dirty="0"/>
              <a:t>Examples</a:t>
            </a:r>
            <a:r>
              <a:rPr lang="en-US" dirty="0"/>
              <a:t>: Sponges, Echinoderms, Jellyfish, Mollusks, Worms, Arthropods, Chordates, Birds, Mammals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77875"/>
          </a:xfrm>
        </p:spPr>
        <p:txBody>
          <a:bodyPr/>
          <a:lstStyle/>
          <a:p>
            <a:r>
              <a:rPr lang="en-US" u="sng" dirty="0"/>
              <a:t>Characteristics of living things</a:t>
            </a:r>
          </a:p>
        </p:txBody>
      </p:sp>
      <p:sp>
        <p:nvSpPr>
          <p:cNvPr id="3" name="Content Placeholder 2"/>
          <p:cNvSpPr>
            <a:spLocks noGrp="1"/>
          </p:cNvSpPr>
          <p:nvPr>
            <p:ph idx="1"/>
          </p:nvPr>
        </p:nvSpPr>
        <p:spPr>
          <a:xfrm>
            <a:off x="323850" y="1268413"/>
            <a:ext cx="8640763" cy="5040312"/>
          </a:xfrm>
        </p:spPr>
        <p:txBody>
          <a:bodyPr/>
          <a:lstStyle/>
          <a:p>
            <a:pPr marL="514350" indent="-514350">
              <a:buFont typeface="Arial" charset="0"/>
              <a:buAutoNum type="arabicPeriod"/>
            </a:pPr>
            <a:r>
              <a:rPr lang="en-US" dirty="0"/>
              <a:t>Made of one or more cells</a:t>
            </a:r>
          </a:p>
          <a:p>
            <a:pPr marL="514350" indent="-514350">
              <a:buFont typeface="Arial" charset="0"/>
              <a:buAutoNum type="arabicPeriod"/>
            </a:pPr>
            <a:r>
              <a:rPr lang="en-US" dirty="0"/>
              <a:t>The ability to metabolize matter (photosynthesis/respiration)</a:t>
            </a:r>
          </a:p>
          <a:p>
            <a:pPr marL="514350" indent="-514350">
              <a:buFont typeface="Arial" charset="0"/>
              <a:buAutoNum type="arabicPeriod"/>
            </a:pPr>
            <a:r>
              <a:rPr lang="en-US" dirty="0"/>
              <a:t>Interact with their environment and maintain homeostasis</a:t>
            </a:r>
          </a:p>
          <a:p>
            <a:pPr marL="514350" indent="-514350">
              <a:buFont typeface="Arial" charset="0"/>
              <a:buAutoNum type="arabicPeriod"/>
            </a:pPr>
            <a:r>
              <a:rPr lang="en-US" dirty="0"/>
              <a:t>Grow and Develop</a:t>
            </a:r>
          </a:p>
          <a:p>
            <a:pPr marL="514350" indent="-514350">
              <a:buFont typeface="Arial" charset="0"/>
              <a:buAutoNum type="arabicPeriod"/>
            </a:pPr>
            <a:r>
              <a:rPr lang="en-US" dirty="0"/>
              <a:t>Reproduce </a:t>
            </a:r>
          </a:p>
          <a:p>
            <a:pPr marL="514350" indent="-514350">
              <a:buFont typeface="Arial" charset="0"/>
              <a:buAutoNum type="arabicPeriod"/>
            </a:pPr>
            <a:r>
              <a:rPr lang="en-US" dirty="0"/>
              <a:t>Adapt to their surroundings</a:t>
            </a:r>
          </a:p>
          <a:p>
            <a:pPr marL="514350" indent="-514350"/>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lstStyle/>
          <a:p>
            <a:r>
              <a:rPr lang="en-US" dirty="0" smtClean="0"/>
              <a:t>1. Cells</a:t>
            </a:r>
            <a:endParaRPr lang="en-US" dirty="0"/>
          </a:p>
        </p:txBody>
      </p:sp>
      <p:sp>
        <p:nvSpPr>
          <p:cNvPr id="3" name="Content Placeholder 2"/>
          <p:cNvSpPr>
            <a:spLocks noGrp="1"/>
          </p:cNvSpPr>
          <p:nvPr>
            <p:ph idx="1"/>
          </p:nvPr>
        </p:nvSpPr>
        <p:spPr/>
        <p:txBody>
          <a:bodyPr>
            <a:normAutofit lnSpcReduction="10000"/>
          </a:bodyPr>
          <a:lstStyle/>
          <a:p>
            <a:pPr lvl="0"/>
            <a:r>
              <a:rPr lang="en-US" dirty="0"/>
              <a:t>Unicellular (one cell</a:t>
            </a:r>
            <a:r>
              <a:rPr lang="en-US" dirty="0" smtClean="0"/>
              <a:t>) or Multicellular </a:t>
            </a:r>
            <a:r>
              <a:rPr lang="en-US" dirty="0"/>
              <a:t>(many cells</a:t>
            </a:r>
            <a:r>
              <a:rPr lang="en-US" dirty="0" smtClean="0"/>
              <a:t>) </a:t>
            </a:r>
          </a:p>
          <a:p>
            <a:pPr lvl="0"/>
            <a:endParaRPr lang="en-US" dirty="0" smtClean="0"/>
          </a:p>
          <a:p>
            <a:pPr lvl="0"/>
            <a:r>
              <a:rPr lang="en-US" dirty="0" smtClean="0"/>
              <a:t>Leads </a:t>
            </a:r>
            <a:r>
              <a:rPr lang="en-US" dirty="0"/>
              <a:t>to more complex structures/organisms:</a:t>
            </a:r>
          </a:p>
          <a:p>
            <a:pPr lvl="2"/>
            <a:r>
              <a:rPr lang="en-US" dirty="0"/>
              <a:t>Tissues (epithelial tissue, muscle tissue)</a:t>
            </a:r>
          </a:p>
          <a:p>
            <a:pPr lvl="2"/>
            <a:r>
              <a:rPr lang="en-US" dirty="0"/>
              <a:t>Organs (heart, lungs, kidney)</a:t>
            </a:r>
          </a:p>
          <a:p>
            <a:pPr lvl="2"/>
            <a:r>
              <a:rPr lang="en-US" dirty="0"/>
              <a:t>Organ Systems (circulatory, respiratory, excretory</a:t>
            </a:r>
            <a:r>
              <a:rPr lang="en-US" dirty="0" smtClean="0"/>
              <a:t>)</a:t>
            </a:r>
          </a:p>
          <a:p>
            <a:pPr lvl="2">
              <a:buNone/>
            </a:pPr>
            <a:endParaRPr lang="en-US" dirty="0" smtClean="0"/>
          </a:p>
          <a:p>
            <a:pPr lvl="2">
              <a:buNone/>
            </a:pPr>
            <a:r>
              <a:rPr lang="en-US" dirty="0" smtClean="0">
                <a:hlinkClick r:id="rId3"/>
              </a:rPr>
              <a:t>http://www.bbc.co.uk/bitesize/ks3/science/organisms_behaviour_health/cells_systems/activity/</a:t>
            </a:r>
            <a:endParaRPr lang="en-US" dirty="0" smtClean="0"/>
          </a:p>
          <a:p>
            <a:pPr lvl="2">
              <a:buNone/>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9111" y="120045"/>
            <a:ext cx="6558455" cy="67379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857" y="20717"/>
            <a:ext cx="7967567" cy="66372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8450" y="285750"/>
            <a:ext cx="6007100" cy="6286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F81BD"/>
            </a:solidFill>
          </a:ln>
        </p:spPr>
        <p:txBody>
          <a:bodyPr/>
          <a:lstStyle/>
          <a:p>
            <a:r>
              <a:rPr lang="en-US" dirty="0" smtClean="0"/>
              <a:t>2. Metabolism</a:t>
            </a:r>
            <a:endParaRPr lang="en-US" dirty="0"/>
          </a:p>
        </p:txBody>
      </p:sp>
      <p:sp>
        <p:nvSpPr>
          <p:cNvPr id="3" name="Content Placeholder 2"/>
          <p:cNvSpPr>
            <a:spLocks noGrp="1"/>
          </p:cNvSpPr>
          <p:nvPr>
            <p:ph idx="1"/>
          </p:nvPr>
        </p:nvSpPr>
        <p:spPr>
          <a:xfrm>
            <a:off x="225778" y="1600200"/>
            <a:ext cx="8692444" cy="4989689"/>
          </a:xfrm>
        </p:spPr>
        <p:txBody>
          <a:bodyPr>
            <a:normAutofit/>
          </a:bodyPr>
          <a:lstStyle/>
          <a:p>
            <a:pPr lvl="0"/>
            <a:r>
              <a:rPr lang="en-US" dirty="0" smtClean="0"/>
              <a:t>Metabolism means cells are able to obtain </a:t>
            </a:r>
            <a:r>
              <a:rPr lang="en-US" dirty="0" smtClean="0"/>
              <a:t>energy</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1018</Words>
  <Application>Microsoft Office PowerPoint</Application>
  <PresentationFormat>On-screen Show (4:3)</PresentationFormat>
  <Paragraphs>156</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Unit 2</vt:lpstr>
      <vt:lpstr>Thinking Lab</vt:lpstr>
      <vt:lpstr>PowerPoint Presentation</vt:lpstr>
      <vt:lpstr>Characteristics of living things</vt:lpstr>
      <vt:lpstr>1. Cells</vt:lpstr>
      <vt:lpstr>PowerPoint Presentation</vt:lpstr>
      <vt:lpstr>PowerPoint Presentation</vt:lpstr>
      <vt:lpstr>PowerPoint Presentation</vt:lpstr>
      <vt:lpstr>2. Metabolism</vt:lpstr>
      <vt:lpstr>PowerPoint Presentation</vt:lpstr>
      <vt:lpstr>3. Living Things are Homeostatic</vt:lpstr>
      <vt:lpstr>PowerPoint Presentation</vt:lpstr>
      <vt:lpstr>4. Living Things Undergo Biogenesis</vt:lpstr>
      <vt:lpstr>PowerPoint Presentation</vt:lpstr>
      <vt:lpstr>PowerPoint Presentation</vt:lpstr>
      <vt:lpstr>5. Living Things Adapt</vt:lpstr>
      <vt:lpstr>PowerPoint Presentation</vt:lpstr>
      <vt:lpstr>Classifying Living Things</vt:lpstr>
      <vt:lpstr>PowerPoint Presentation</vt:lpstr>
      <vt:lpstr>PowerPoint Presentation</vt:lpstr>
      <vt:lpstr>PowerPoint Presentation</vt:lpstr>
      <vt:lpstr>PowerPoint Presentation</vt:lpstr>
      <vt:lpstr>Explain how organisms can be classified using various techniques….</vt:lpstr>
      <vt:lpstr>What is Nomenclature?</vt:lpstr>
      <vt:lpstr>PowerPoint Presentation</vt:lpstr>
      <vt:lpstr>PowerPoint Presentation</vt:lpstr>
      <vt:lpstr>Why don’t we just use common names?</vt:lpstr>
      <vt:lpstr>Taxonomic Keys </vt:lpstr>
      <vt:lpstr>Example:                        What is the name of this organism?</vt:lpstr>
      <vt:lpstr>Six Kingdom System of Classification</vt:lpstr>
      <vt:lpstr>1. Kingdom Bacteria</vt:lpstr>
      <vt:lpstr>2. Kingdom Archeabacteria</vt:lpstr>
      <vt:lpstr>3. Kingdom Protista</vt:lpstr>
      <vt:lpstr>4. Kingdom Fungi</vt:lpstr>
      <vt:lpstr>5. Kingdom Plantae</vt:lpstr>
      <vt:lpstr>6. Kingdom Animalia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dc:creator>
  <cp:lastModifiedBy>Blackmore Tina</cp:lastModifiedBy>
  <cp:revision>27</cp:revision>
  <dcterms:created xsi:type="dcterms:W3CDTF">2013-11-11T20:45:29Z</dcterms:created>
  <dcterms:modified xsi:type="dcterms:W3CDTF">2016-11-02T11:44:49Z</dcterms:modified>
</cp:coreProperties>
</file>