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3" r:id="rId4"/>
    <p:sldId id="257" r:id="rId5"/>
    <p:sldId id="297" r:id="rId6"/>
    <p:sldId id="260" r:id="rId7"/>
    <p:sldId id="264" r:id="rId8"/>
    <p:sldId id="279" r:id="rId9"/>
    <p:sldId id="280" r:id="rId10"/>
    <p:sldId id="265" r:id="rId11"/>
    <p:sldId id="281" r:id="rId12"/>
    <p:sldId id="283" r:id="rId13"/>
    <p:sldId id="261" r:id="rId14"/>
    <p:sldId id="285" r:id="rId15"/>
    <p:sldId id="284" r:id="rId16"/>
    <p:sldId id="282" r:id="rId17"/>
    <p:sldId id="286" r:id="rId18"/>
    <p:sldId id="293" r:id="rId19"/>
    <p:sldId id="288" r:id="rId20"/>
    <p:sldId id="294" r:id="rId21"/>
    <p:sldId id="295" r:id="rId22"/>
    <p:sldId id="296" r:id="rId23"/>
    <p:sldId id="287" r:id="rId24"/>
    <p:sldId id="290" r:id="rId25"/>
    <p:sldId id="259" r:id="rId26"/>
    <p:sldId id="262" r:id="rId27"/>
    <p:sldId id="267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09" autoAdjust="0"/>
  </p:normalViewPr>
  <p:slideViewPr>
    <p:cSldViewPr snapToGrid="0" snapToObjects="1">
      <p:cViewPr varScale="1">
        <p:scale>
          <a:sx n="58" d="100"/>
          <a:sy n="58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EF020-2B30-914A-AB68-66904323844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4BF4-D245-7F46-95EF-F50D58DAD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3EF13-2D8D-AC4B-9D6D-93D660C5E71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C9B2D0-6D9C-9842-B64C-E4CE557F0DE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534ED-5C90-6844-8E49-03281E6AC64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7114D-C33C-764C-B770-583A1C69D23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46E56D-E298-5A46-960F-EAFD3417661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D05D44-394E-1B4B-976D-8E5939CC6A6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5E780A-6A50-9E44-9FFF-E4F547B7117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39BE90-9C7E-734C-9DB3-9A70358D073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22C2C-1077-0644-82C0-4746E0966AA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74D57E-8FD1-1C40-BA2D-0E81DDC4BD2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2475AD-84E7-3743-A600-1F3EF4DC178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E1A58-9A36-6E48-9A3B-3EAF2F9392C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32DAAF-DE14-E24F-A4B5-7234B604D14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AB52-B820-9641-B44C-3FFC8633B91E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998F-E665-6741-9D4B-42F453665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cs.whfreeman.com/thelifewire/content/chp31/31020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sc-online.com/Objects/ViewObject.aspx?ID=BIO304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222"/>
            <a:ext cx="7772400" cy="1470025"/>
          </a:xfrm>
        </p:spPr>
        <p:txBody>
          <a:bodyPr/>
          <a:lstStyle/>
          <a:p>
            <a:r>
              <a:rPr lang="en-US" dirty="0" smtClean="0"/>
              <a:t>Kingdom 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69000"/>
            <a:ext cx="6400800" cy="685800"/>
          </a:xfrm>
        </p:spPr>
        <p:txBody>
          <a:bodyPr/>
          <a:lstStyle/>
          <a:p>
            <a:r>
              <a:rPr lang="en-US" dirty="0" smtClean="0"/>
              <a:t>Pages 152-158 textbook</a:t>
            </a:r>
            <a:endParaRPr lang="en-US" dirty="0"/>
          </a:p>
        </p:txBody>
      </p:sp>
      <p:pic>
        <p:nvPicPr>
          <p:cNvPr id="4" name="Picture 13" descr="http://t3.gstatic.com/images?q=tbn:ANd9GcSxCVrP7yXfIqhyvy4OtsZ1_baeELjGo9e0SNDHbb0ECLtZaM5w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0" y="1752247"/>
            <a:ext cx="5458178" cy="412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Stolons – hyphae that this spreads out over the surface of the bread </a:t>
            </a:r>
            <a:r>
              <a:rPr lang="en-US" i="1" dirty="0" smtClean="0"/>
              <a:t>(you can see this)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4. Rhizoids – the “roots.”  It is hyphae that anchors the fungi into food. It secretes </a:t>
            </a:r>
            <a:r>
              <a:rPr lang="en-US" dirty="0"/>
              <a:t>enzymes that digest food (the bread) allowing them to absorb the digested nutrients. 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69" y="249717"/>
            <a:ext cx="7586387" cy="63477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read mold fung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"/>
            <a:ext cx="4038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Sexual and Asexual reproduction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78" y="2454037"/>
            <a:ext cx="6382556" cy="4403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google.ca/url?source=imgres&amp;ct=img&amp;q=http://www.sciencedaily.com/images/2008/05/080508135223-large.jpg&amp;usg=AFQjCNETXrP_JOZUxmDOoMZGL7EifJ53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5562600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google.ca/url?source=imgres&amp;ct=img&amp;q=http://farm3.static.flickr.com/2002/2276025990_b019cceda8.jpg&amp;usg=AFQjCNFQKxrtSRT8SLju-x2Xg30hgIJj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80772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8382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rgbClr val="1E4649"/>
                </a:solidFill>
              </a:rPr>
              <a:t>Example of a Fungus Life Cycle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1800" b="1" dirty="0"/>
              <a:t>(Figure 5.28, </a:t>
            </a:r>
            <a:r>
              <a:rPr lang="en-US" sz="1800" b="1" dirty="0" err="1"/>
              <a:t>p</a:t>
            </a:r>
            <a:r>
              <a:rPr lang="en-US" sz="1800" b="1" dirty="0"/>
              <a:t>. 154)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/>
              <a:t>Rhizopus stolonifera </a:t>
            </a:r>
            <a:r>
              <a:rPr lang="en-US" dirty="0"/>
              <a:t>is the common black bread mould.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prefers to reproduce by asexual reproduction, but will reproduce by sexual reproduction during </a:t>
            </a:r>
            <a:r>
              <a:rPr lang="en-US" dirty="0" smtClean="0">
                <a:solidFill>
                  <a:srgbClr val="FF0000"/>
                </a:solidFill>
              </a:rPr>
              <a:t>unfavorable conditions.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bread mould grows </a:t>
            </a:r>
            <a:r>
              <a:rPr lang="en-US" dirty="0" err="1" smtClean="0"/>
              <a:t>sporangiophores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end of </a:t>
            </a:r>
            <a:r>
              <a:rPr lang="en-US" dirty="0" err="1" smtClean="0"/>
              <a:t>sporangiophore</a:t>
            </a:r>
            <a:r>
              <a:rPr lang="en-US" dirty="0" smtClean="0"/>
              <a:t>, there are sporangia</a:t>
            </a:r>
          </a:p>
          <a:p>
            <a:endParaRPr lang="en-US" dirty="0" smtClean="0"/>
          </a:p>
          <a:p>
            <a:r>
              <a:rPr lang="en-US" dirty="0" smtClean="0"/>
              <a:t>The sporangia contain spores (seeds), which fall to the bread and grow into a new fungi, which is </a:t>
            </a:r>
            <a:r>
              <a:rPr lang="en-US" u="sng" dirty="0" smtClean="0">
                <a:solidFill>
                  <a:srgbClr val="FF0000"/>
                </a:solidFill>
              </a:rPr>
              <a:t>identical</a:t>
            </a:r>
            <a:r>
              <a:rPr lang="en-US" dirty="0" smtClean="0"/>
              <a:t> to its parent.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6" y="1441533"/>
            <a:ext cx="8119220" cy="4358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3672"/>
          </a:xfrm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1404"/>
            <a:ext cx="8450798" cy="5536596"/>
          </a:xfrm>
        </p:spPr>
        <p:txBody>
          <a:bodyPr/>
          <a:lstStyle/>
          <a:p>
            <a:r>
              <a:rPr lang="en-US" dirty="0" smtClean="0"/>
              <a:t>Bread mould is made up of two forms of hyphae, + and - mating strains </a:t>
            </a:r>
          </a:p>
          <a:p>
            <a:pPr lvl="2"/>
            <a:r>
              <a:rPr lang="en-US" dirty="0" smtClean="0"/>
              <a:t>This is like male and female parts</a:t>
            </a:r>
          </a:p>
          <a:p>
            <a:endParaRPr lang="en-US" dirty="0" smtClean="0"/>
          </a:p>
          <a:p>
            <a:r>
              <a:rPr lang="en-US" dirty="0" smtClean="0"/>
              <a:t>+ and - mating strains join together and create a </a:t>
            </a:r>
            <a:r>
              <a:rPr lang="en-US" dirty="0" err="1" smtClean="0"/>
              <a:t>zygospore</a:t>
            </a:r>
            <a:r>
              <a:rPr lang="en-US" dirty="0" smtClean="0"/>
              <a:t> </a:t>
            </a:r>
            <a:r>
              <a:rPr lang="en-US" i="1" dirty="0" smtClean="0"/>
              <a:t>(its like a baby)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When conditions are right, the </a:t>
            </a:r>
            <a:r>
              <a:rPr lang="en-US" dirty="0" err="1" smtClean="0"/>
              <a:t>zygospore</a:t>
            </a:r>
            <a:r>
              <a:rPr lang="en-US" dirty="0" smtClean="0"/>
              <a:t> will absorb water and grow into a new fungi, which is </a:t>
            </a:r>
            <a:r>
              <a:rPr lang="en-US" u="sng" dirty="0" smtClean="0">
                <a:solidFill>
                  <a:srgbClr val="FF0000"/>
                </a:solidFill>
              </a:rPr>
              <a:t>NOT identical </a:t>
            </a:r>
            <a:r>
              <a:rPr lang="en-US" dirty="0" smtClean="0"/>
              <a:t>to its parents.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Cell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Eukaryotic cell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89" y="2315150"/>
            <a:ext cx="7410963" cy="454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3" y="686444"/>
            <a:ext cx="8741398" cy="54229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21" y="339612"/>
            <a:ext cx="7332121" cy="62918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images.google.ca/url?source=imgres&amp;ct=img&amp;q=http://universe-review.ca/I10-21-fungi1.jpg&amp;usg=AFQjCNEnKLyVDct5BsuUHBCB1x6kiBcv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59436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hlinkClick r:id="rId3"/>
              </a:rPr>
              <a:t>http://bcs.whfreeman.com/thelifewire/content/chp31/31020.html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Locomotion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They have no form of locomotion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50" y="2544221"/>
            <a:ext cx="59944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Molds, Lichens, Yeast, Mushrooms, Bread Molds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9271"/>
            <a:ext cx="223520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3962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363" y="2328680"/>
            <a:ext cx="2566750" cy="2186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041" y="4800599"/>
            <a:ext cx="3054759" cy="20513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readmou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352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3725" y="2751138"/>
            <a:ext cx="2584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i="1">
                <a:latin typeface="Garamond" charset="0"/>
              </a:rPr>
              <a:t>Rhizopus stolonifera</a:t>
            </a:r>
          </a:p>
        </p:txBody>
      </p:sp>
      <p:pic>
        <p:nvPicPr>
          <p:cNvPr id="17412" name="Picture 4" descr="fungi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048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38600" y="2895600"/>
            <a:ext cx="402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latin typeface="Garamond" charset="0"/>
              </a:rPr>
              <a:t>Mushroom - Basidiomycota</a:t>
            </a:r>
          </a:p>
        </p:txBody>
      </p:sp>
      <p:pic>
        <p:nvPicPr>
          <p:cNvPr id="17414" name="Picture 6" descr="mor-esculenta-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38862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46125" y="6180138"/>
            <a:ext cx="3127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latin typeface="Garamond" charset="0"/>
              </a:rPr>
              <a:t>Ascomycota - Morels</a:t>
            </a:r>
          </a:p>
        </p:txBody>
      </p:sp>
      <p:pic>
        <p:nvPicPr>
          <p:cNvPr id="17416" name="Picture 8" descr="moul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419600" y="6035675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Garamond" charset="0"/>
              </a:rPr>
              <a:t>Deuteromycota – Fruit moulds - Pennicillium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dirty="0"/>
              <a:t>Types of Fungi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Fungi are classified according to their reproductive characteristics.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sz="2400" dirty="0"/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sz="2400" dirty="0"/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sz="2400" dirty="0"/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sz="2400" dirty="0"/>
          </a:p>
          <a:p>
            <a:pPr marL="914400" lvl="1" indent="-514350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endParaRPr lang="en-US" sz="2400" dirty="0"/>
          </a:p>
          <a:p>
            <a:pPr marL="914400" lvl="1" indent="-514350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52600"/>
          <a:ext cx="64770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832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Name of fungus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Reproductive 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characteristic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Type of reproduction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26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Zygomycotes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zygospores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sexual reproduction</a:t>
                      </a:r>
                      <a:endParaRPr lang="en-US" dirty="0"/>
                    </a:p>
                  </a:txBody>
                  <a:tcPr/>
                </a:tc>
              </a:tr>
              <a:tr h="8326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Basidiomycotes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basidiospores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sexual reproduction</a:t>
                      </a:r>
                      <a:endParaRPr lang="en-US" dirty="0"/>
                    </a:p>
                  </a:txBody>
                  <a:tcPr/>
                </a:tc>
              </a:tr>
              <a:tr h="15463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Ascomycotes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sexual reproduction (spores spread by wind)</a:t>
                      </a:r>
                      <a:r>
                        <a:rPr lang="en-US" sz="1800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326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Deuteromycotes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asexual reproduction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9" descr="http://t2.gstatic.com/images?q=tbn:ANd9GcTveEhflNlq8mfSbrJuNeq5ykw4j9a_XhOjpg7REB3vzxZzsb4V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264142"/>
            <a:ext cx="3517453" cy="48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http://t2.gstatic.com/images?q=tbn:ANd9GcTMk8Rgl6PJ4DHQAA9Si_BNF1NK9nZTPL2aTx4eOu2GfWwHOfsm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2734" y="1301044"/>
            <a:ext cx="4334933" cy="28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855178" y="733778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Angel’s Wings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1524000" y="5305778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Fly </a:t>
            </a:r>
            <a:r>
              <a:rPr lang="en-US" dirty="0" err="1"/>
              <a:t>Agaric</a:t>
            </a:r>
            <a:endParaRPr lang="en-US" dirty="0"/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5080000" y="5693767"/>
            <a:ext cx="3767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http://www.wisc-online.com/Objects/ViewObject.aspx?ID=BIO304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251"/>
          </a:xfrm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556"/>
            <a:ext cx="8432800" cy="529166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They are heterotrophs </a:t>
            </a:r>
          </a:p>
          <a:p>
            <a:pPr lvl="2">
              <a:buNone/>
            </a:pPr>
            <a:r>
              <a:rPr lang="en-US" dirty="0" smtClean="0"/>
              <a:t>(cannot make their own food)</a:t>
            </a:r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They get their nutrients from absorption, by secreting enzymes that digests food outside of itself.</a:t>
            </a:r>
          </a:p>
          <a:p>
            <a:pPr lvl="2">
              <a:buNone/>
            </a:pPr>
            <a:r>
              <a:rPr lang="en-US" dirty="0" smtClean="0"/>
              <a:t>Ex: Think of moldy bread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They can also be parasites or decomposers</a:t>
            </a:r>
          </a:p>
          <a:p>
            <a:pPr lvl="2">
              <a:buNone/>
            </a:pPr>
            <a:r>
              <a:rPr lang="en-US" dirty="0" smtClean="0"/>
              <a:t>Ex: Athlete's Foot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83" y="194894"/>
            <a:ext cx="7386540" cy="5983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Body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Unicellular or Multicellular </a:t>
            </a:r>
          </a:p>
          <a:p>
            <a:pPr lvl="2"/>
            <a:r>
              <a:rPr lang="en-US" dirty="0" smtClean="0"/>
              <a:t>(Multicellular is more common)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They have a  </a:t>
            </a:r>
          </a:p>
          <a:p>
            <a:pPr lvl="0">
              <a:buNone/>
            </a:pPr>
            <a:r>
              <a:rPr lang="en-US" dirty="0" smtClean="0"/>
              <a:t>	cell wall made </a:t>
            </a:r>
          </a:p>
          <a:p>
            <a:pPr lvl="0">
              <a:buNone/>
            </a:pPr>
            <a:r>
              <a:rPr lang="en-US" dirty="0" smtClean="0"/>
              <a:t>	of chitin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001" y="3036336"/>
            <a:ext cx="4406799" cy="38216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360383"/>
            <a:ext cx="8534400" cy="6345217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b="1" u="sng" dirty="0" smtClean="0"/>
              <a:t>Unique parts of the Fungi body:</a:t>
            </a:r>
          </a:p>
          <a:p>
            <a:pPr algn="ctr" eaLnBrk="1" hangingPunct="1">
              <a:buNone/>
            </a:pPr>
            <a:endParaRPr lang="en-US" b="1" u="sng" dirty="0" smtClean="0"/>
          </a:p>
          <a:p>
            <a:pPr>
              <a:buNone/>
            </a:pPr>
            <a:r>
              <a:rPr lang="en-US" dirty="0" smtClean="0"/>
              <a:t>1. Hyphae (singular </a:t>
            </a:r>
            <a:r>
              <a:rPr lang="en-US" dirty="0" err="1" smtClean="0"/>
              <a:t>hypha</a:t>
            </a:r>
            <a:r>
              <a:rPr lang="en-US" dirty="0" smtClean="0"/>
              <a:t>) – the main part of their body, it is a </a:t>
            </a:r>
            <a:r>
              <a:rPr lang="en-US" dirty="0"/>
              <a:t>network of fine </a:t>
            </a:r>
            <a:r>
              <a:rPr lang="en-US" dirty="0" smtClean="0"/>
              <a:t>filaments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2. Mycelium - A </a:t>
            </a:r>
            <a:r>
              <a:rPr lang="en-US" dirty="0"/>
              <a:t>loose,</a:t>
            </a:r>
            <a:r>
              <a:rPr lang="en-US" dirty="0" smtClean="0"/>
              <a:t> </a:t>
            </a:r>
          </a:p>
          <a:p>
            <a:pPr eaLnBrk="1" hangingPunct="1">
              <a:buNone/>
            </a:pPr>
            <a:r>
              <a:rPr lang="en-US" dirty="0" smtClean="0"/>
              <a:t>	branching </a:t>
            </a:r>
            <a:r>
              <a:rPr lang="en-US" dirty="0"/>
              <a:t>network</a:t>
            </a:r>
            <a:r>
              <a:rPr lang="en-US" dirty="0" smtClean="0"/>
              <a:t> </a:t>
            </a:r>
          </a:p>
          <a:p>
            <a:pPr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of hyphae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27" y="2726118"/>
            <a:ext cx="4561273" cy="408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63600"/>
            <a:ext cx="8077200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6" y="1441533"/>
            <a:ext cx="8119220" cy="4358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399</Words>
  <Application>Microsoft Office PowerPoint</Application>
  <PresentationFormat>On-screen Show (4:3)</PresentationFormat>
  <Paragraphs>104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Kingdom Fungi</vt:lpstr>
      <vt:lpstr>Cell type</vt:lpstr>
      <vt:lpstr>Slide 3</vt:lpstr>
      <vt:lpstr>Nutrition</vt:lpstr>
      <vt:lpstr>Slide 5</vt:lpstr>
      <vt:lpstr>Body Form</vt:lpstr>
      <vt:lpstr>Slide 7</vt:lpstr>
      <vt:lpstr>Slide 8</vt:lpstr>
      <vt:lpstr>Slide 9</vt:lpstr>
      <vt:lpstr>Slide 10</vt:lpstr>
      <vt:lpstr>Slide 11</vt:lpstr>
      <vt:lpstr>Slide 12</vt:lpstr>
      <vt:lpstr>Reproduction</vt:lpstr>
      <vt:lpstr>Slide 14</vt:lpstr>
      <vt:lpstr>Slide 15</vt:lpstr>
      <vt:lpstr> Example of a Fungus Life Cycle  (Figure 5.28, p. 154) </vt:lpstr>
      <vt:lpstr>Asexual Reproduction</vt:lpstr>
      <vt:lpstr>Slide 18</vt:lpstr>
      <vt:lpstr>Sexual Reproduction</vt:lpstr>
      <vt:lpstr>Slide 20</vt:lpstr>
      <vt:lpstr>Slide 21</vt:lpstr>
      <vt:lpstr>Slide 22</vt:lpstr>
      <vt:lpstr>Slide 23</vt:lpstr>
      <vt:lpstr>Slide 24</vt:lpstr>
      <vt:lpstr>Locomotion</vt:lpstr>
      <vt:lpstr>Examples</vt:lpstr>
      <vt:lpstr>Slide 27</vt:lpstr>
      <vt:lpstr>Types of Fungi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Fungi</dc:title>
  <dc:creator>Amy</dc:creator>
  <cp:lastModifiedBy>sdinn</cp:lastModifiedBy>
  <cp:revision>6</cp:revision>
  <dcterms:created xsi:type="dcterms:W3CDTF">2013-12-02T23:53:49Z</dcterms:created>
  <dcterms:modified xsi:type="dcterms:W3CDTF">2013-12-03T12:26:06Z</dcterms:modified>
</cp:coreProperties>
</file>