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00" r:id="rId3"/>
    <p:sldId id="263" r:id="rId4"/>
    <p:sldId id="257" r:id="rId5"/>
    <p:sldId id="258" r:id="rId6"/>
    <p:sldId id="259" r:id="rId7"/>
    <p:sldId id="260" r:id="rId8"/>
    <p:sldId id="261" r:id="rId9"/>
    <p:sldId id="262" r:id="rId10"/>
    <p:sldId id="286" r:id="rId11"/>
    <p:sldId id="264" r:id="rId12"/>
    <p:sldId id="265" r:id="rId13"/>
    <p:sldId id="266" r:id="rId14"/>
    <p:sldId id="268" r:id="rId15"/>
    <p:sldId id="288" r:id="rId16"/>
    <p:sldId id="287" r:id="rId17"/>
    <p:sldId id="269" r:id="rId18"/>
    <p:sldId id="270" r:id="rId19"/>
    <p:sldId id="289" r:id="rId20"/>
    <p:sldId id="290" r:id="rId21"/>
    <p:sldId id="271" r:id="rId22"/>
    <p:sldId id="272" r:id="rId23"/>
    <p:sldId id="291" r:id="rId24"/>
    <p:sldId id="292" r:id="rId25"/>
    <p:sldId id="273" r:id="rId26"/>
    <p:sldId id="267" r:id="rId27"/>
    <p:sldId id="294" r:id="rId28"/>
    <p:sldId id="295" r:id="rId29"/>
    <p:sldId id="274" r:id="rId30"/>
    <p:sldId id="276" r:id="rId31"/>
    <p:sldId id="277" r:id="rId32"/>
    <p:sldId id="275" r:id="rId33"/>
    <p:sldId id="301" r:id="rId34"/>
    <p:sldId id="278" r:id="rId35"/>
    <p:sldId id="279" r:id="rId36"/>
    <p:sldId id="296" r:id="rId37"/>
    <p:sldId id="297" r:id="rId38"/>
    <p:sldId id="280" r:id="rId39"/>
    <p:sldId id="281" r:id="rId40"/>
    <p:sldId id="298" r:id="rId41"/>
    <p:sldId id="299" r:id="rId42"/>
    <p:sldId id="282" r:id="rId43"/>
    <p:sldId id="283" r:id="rId44"/>
    <p:sldId id="284" r:id="rId45"/>
    <p:sldId id="28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64A12-813F-2F46-BAA4-C6CCCD6E17DF}"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67C5-CE0F-5F4C-B0D2-D8BB30B7D7CC}" type="slidenum">
              <a:rPr lang="en-US" smtClean="0"/>
              <a:pPr/>
              <a:t>‹#›</a:t>
            </a:fld>
            <a:endParaRPr lang="en-US"/>
          </a:p>
        </p:txBody>
      </p:sp>
    </p:spTree>
    <p:extLst>
      <p:ext uri="{BB962C8B-B14F-4D97-AF65-F5344CB8AC3E}">
        <p14:creationId xmlns:p14="http://schemas.microsoft.com/office/powerpoint/2010/main" val="4008766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DF67C5-CE0F-5F4C-B0D2-D8BB30B7D7CC}" type="slidenum">
              <a:rPr lang="en-US" smtClean="0"/>
              <a:pPr/>
              <a:t>10</a:t>
            </a:fld>
            <a:endParaRPr lang="en-US"/>
          </a:p>
        </p:txBody>
      </p:sp>
    </p:spTree>
    <p:extLst>
      <p:ext uri="{BB962C8B-B14F-4D97-AF65-F5344CB8AC3E}">
        <p14:creationId xmlns:p14="http://schemas.microsoft.com/office/powerpoint/2010/main" val="36531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16F14-2DE4-1944-B1D9-9AF1B7416FC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16F14-2DE4-1944-B1D9-9AF1B7416FC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16F14-2DE4-1944-B1D9-9AF1B7416FC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16F14-2DE4-1944-B1D9-9AF1B7416FC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16F14-2DE4-1944-B1D9-9AF1B7416FC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816F14-2DE4-1944-B1D9-9AF1B7416FC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16F14-2DE4-1944-B1D9-9AF1B7416FC3}"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816F14-2DE4-1944-B1D9-9AF1B7416FC3}"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16F14-2DE4-1944-B1D9-9AF1B7416FC3}"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16F14-2DE4-1944-B1D9-9AF1B7416FC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16F14-2DE4-1944-B1D9-9AF1B7416FC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DE67-DED7-3743-86BE-1746F1B5E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16F14-2DE4-1944-B1D9-9AF1B7416FC3}"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DE67-DED7-3743-86BE-1746F1B5E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highered.mcgraw-hill.com/olcweb/cgi/pluginpop.cgi?it=swf::535::535::/sites/dl/free/0072437316/120073/bio14.swf::Mitosis%20and%20Cytokinesis" TargetMode="External"/><Relationship Id="rId2" Type="http://schemas.openxmlformats.org/officeDocument/2006/relationships/hyperlink" Target="http://www.cellsalive.com/mitosi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BmFEoCFDi-w&amp;safe=active" TargetMode="External"/><Relationship Id="rId2" Type="http://schemas.openxmlformats.org/officeDocument/2006/relationships/hyperlink" Target="http://www.youtube.com/watch?v=SGaQ0WwZ_0I&amp;safe=activ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www.youtube.com/watch?v=_moypMx05F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VRhz3DhjG5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986"/>
            <a:ext cx="7772400" cy="1470025"/>
          </a:xfrm>
        </p:spPr>
        <p:txBody>
          <a:bodyPr/>
          <a:lstStyle/>
          <a:p>
            <a:r>
              <a:rPr lang="en-US" dirty="0" smtClean="0"/>
              <a:t>The Cell Cycle, Mitosis &amp; Cytokinesis</a:t>
            </a:r>
            <a:endParaRPr lang="en-US" dirty="0"/>
          </a:p>
        </p:txBody>
      </p:sp>
      <p:sp>
        <p:nvSpPr>
          <p:cNvPr id="3" name="Subtitle 2"/>
          <p:cNvSpPr>
            <a:spLocks noGrp="1"/>
          </p:cNvSpPr>
          <p:nvPr>
            <p:ph type="subTitle" idx="1"/>
          </p:nvPr>
        </p:nvSpPr>
        <p:spPr>
          <a:xfrm>
            <a:off x="1371600" y="3886200"/>
            <a:ext cx="6400800" cy="798689"/>
          </a:xfrm>
        </p:spPr>
        <p:txBody>
          <a:bodyPr/>
          <a:lstStyle/>
          <a:p>
            <a:r>
              <a:rPr lang="en-US" dirty="0" smtClean="0"/>
              <a:t>Unit 2</a:t>
            </a:r>
            <a:endParaRPr lang="en-US" dirty="0"/>
          </a:p>
        </p:txBody>
      </p:sp>
      <p:pic>
        <p:nvPicPr>
          <p:cNvPr id="4" name="Picture 3"/>
          <p:cNvPicPr>
            <a:picLocks noChangeAspect="1"/>
          </p:cNvPicPr>
          <p:nvPr/>
        </p:nvPicPr>
        <p:blipFill>
          <a:blip r:embed="rId3"/>
          <a:stretch>
            <a:fillRect/>
          </a:stretch>
        </p:blipFill>
        <p:spPr>
          <a:xfrm>
            <a:off x="1617132" y="2057400"/>
            <a:ext cx="5715000" cy="480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965" y="466573"/>
            <a:ext cx="8822183" cy="59859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smtClean="0"/>
              <a:t>How does Mitosis work?</a:t>
            </a:r>
            <a:endParaRPr lang="en-US" dirty="0"/>
          </a:p>
        </p:txBody>
      </p:sp>
      <p:sp>
        <p:nvSpPr>
          <p:cNvPr id="3" name="Content Placeholder 2"/>
          <p:cNvSpPr>
            <a:spLocks noGrp="1"/>
          </p:cNvSpPr>
          <p:nvPr>
            <p:ph idx="1"/>
          </p:nvPr>
        </p:nvSpPr>
        <p:spPr/>
        <p:txBody>
          <a:bodyPr/>
          <a:lstStyle/>
          <a:p>
            <a:pPr lvl="0"/>
            <a:r>
              <a:rPr lang="en-US" dirty="0" smtClean="0"/>
              <a:t>When </a:t>
            </a:r>
            <a:r>
              <a:rPr lang="en-US" dirty="0"/>
              <a:t>human somatic cells undergo mitosis, a parent cell divides to produce two daughter cells. These daughter cells are genetically identical to the original parent cell. In mitosis, new cells are </a:t>
            </a:r>
            <a:r>
              <a:rPr lang="en-US" b="1" dirty="0"/>
              <a:t>exact </a:t>
            </a:r>
            <a:r>
              <a:rPr lang="en-US" dirty="0"/>
              <a:t>copies of previously existing cells.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 cell divides into 2 daughter cells</a:t>
            </a:r>
            <a:r>
              <a:rPr lang="en-US" dirty="0" smtClean="0"/>
              <a:t> </a:t>
            </a:r>
            <a:endParaRPr lang="en-US" dirty="0"/>
          </a:p>
        </p:txBody>
      </p:sp>
      <p:pic>
        <p:nvPicPr>
          <p:cNvPr id="5" name="Picture 4"/>
          <p:cNvPicPr>
            <a:picLocks noChangeAspect="1"/>
          </p:cNvPicPr>
          <p:nvPr/>
        </p:nvPicPr>
        <p:blipFill>
          <a:blip r:embed="rId2"/>
          <a:stretch>
            <a:fillRect/>
          </a:stretch>
        </p:blipFill>
        <p:spPr>
          <a:xfrm>
            <a:off x="2285836" y="1417638"/>
            <a:ext cx="5111750" cy="54403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b="1" dirty="0"/>
              <a:t>What are the stages of Mitosis? </a:t>
            </a:r>
            <a:endParaRPr lang="en-US" dirty="0"/>
          </a:p>
        </p:txBody>
      </p:sp>
      <p:sp>
        <p:nvSpPr>
          <p:cNvPr id="3" name="Content Placeholder 2"/>
          <p:cNvSpPr>
            <a:spLocks noGrp="1"/>
          </p:cNvSpPr>
          <p:nvPr>
            <p:ph idx="1"/>
          </p:nvPr>
        </p:nvSpPr>
        <p:spPr/>
        <p:txBody>
          <a:bodyPr/>
          <a:lstStyle/>
          <a:p>
            <a:pPr lvl="0" algn="ctr">
              <a:buNone/>
            </a:pPr>
            <a:r>
              <a:rPr lang="en-US" dirty="0" smtClean="0">
                <a:solidFill>
                  <a:schemeClr val="tx2">
                    <a:lumMod val="60000"/>
                    <a:lumOff val="40000"/>
                  </a:schemeClr>
                </a:solidFill>
              </a:rPr>
              <a:t>WHAT HAPPENS IN PROPHASE?</a:t>
            </a:r>
          </a:p>
          <a:p>
            <a:pPr lvl="0">
              <a:buNone/>
            </a:pPr>
            <a:endParaRPr lang="en-US" dirty="0" smtClean="0"/>
          </a:p>
          <a:p>
            <a:pPr lvl="0"/>
            <a:r>
              <a:rPr lang="en-US" dirty="0" smtClean="0"/>
              <a:t>Chromatin </a:t>
            </a:r>
            <a:r>
              <a:rPr lang="en-US" dirty="0"/>
              <a:t>coils and thickens forming </a:t>
            </a:r>
            <a:r>
              <a:rPr lang="en-US" b="1" dirty="0"/>
              <a:t>chromosomes</a:t>
            </a:r>
            <a:endParaRPr lang="en-US" dirty="0"/>
          </a:p>
          <a:p>
            <a:pPr lvl="0"/>
            <a:r>
              <a:rPr lang="en-US" dirty="0"/>
              <a:t>The nuclear membrane disappears</a:t>
            </a:r>
            <a:r>
              <a:rPr lang="en-US" dirty="0" smtClean="0"/>
              <a:t> </a:t>
            </a:r>
          </a:p>
          <a:p>
            <a:pPr lvl="0"/>
            <a:r>
              <a:rPr lang="en-US" dirty="0" err="1"/>
              <a:t>Centrioles</a:t>
            </a:r>
            <a:r>
              <a:rPr lang="en-US" dirty="0"/>
              <a:t> migrate to opposite ends of the cell</a:t>
            </a:r>
            <a:r>
              <a:rPr lang="en-US" dirty="0" smtClean="0"/>
              <a:t> </a:t>
            </a:r>
          </a:p>
          <a:p>
            <a:r>
              <a:rPr lang="en-US" dirty="0"/>
              <a:t>Spindle fibers form between the two </a:t>
            </a:r>
            <a:r>
              <a:rPr lang="en-US" dirty="0" err="1"/>
              <a:t>centrioles</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phase.jpg"/>
          <p:cNvPicPr/>
          <p:nvPr/>
        </p:nvPicPr>
        <p:blipFill>
          <a:blip r:embed="rId2"/>
          <a:stretch>
            <a:fillRect/>
          </a:stretch>
        </p:blipFill>
        <p:spPr>
          <a:xfrm>
            <a:off x="1100667" y="635000"/>
            <a:ext cx="6716889" cy="587022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 y="889000"/>
            <a:ext cx="8928100" cy="508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5176"/>
            <a:ext cx="9139714" cy="63246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a:bodyPr>
          <a:lstStyle/>
          <a:p>
            <a:pPr algn="ctr">
              <a:buNone/>
            </a:pPr>
            <a:r>
              <a:rPr lang="en-US" dirty="0" smtClean="0">
                <a:solidFill>
                  <a:srgbClr val="558ED5"/>
                </a:solidFill>
              </a:rPr>
              <a:t>WHAT </a:t>
            </a:r>
            <a:r>
              <a:rPr lang="en-US" dirty="0">
                <a:solidFill>
                  <a:srgbClr val="558ED5"/>
                </a:solidFill>
              </a:rPr>
              <a:t>HAPPENS IN METAPHASE?</a:t>
            </a:r>
          </a:p>
          <a:p>
            <a:pPr>
              <a:buNone/>
            </a:pPr>
            <a:r>
              <a:rPr lang="en-US" dirty="0"/>
              <a:t> </a:t>
            </a:r>
          </a:p>
          <a:p>
            <a:pPr lvl="0"/>
            <a:r>
              <a:rPr lang="en-US" dirty="0"/>
              <a:t>Spindle fibers attach to </a:t>
            </a:r>
            <a:r>
              <a:rPr lang="en-US" dirty="0" err="1"/>
              <a:t>centromere</a:t>
            </a:r>
            <a:r>
              <a:rPr lang="en-US" dirty="0" smtClean="0"/>
              <a:t> </a:t>
            </a:r>
          </a:p>
          <a:p>
            <a:pPr lvl="0"/>
            <a:r>
              <a:rPr lang="en-US" dirty="0"/>
              <a:t>Spindle fibers from one pole attach to one </a:t>
            </a:r>
            <a:r>
              <a:rPr lang="en-US" dirty="0" err="1"/>
              <a:t>chromatid</a:t>
            </a:r>
            <a:r>
              <a:rPr lang="en-US" dirty="0"/>
              <a:t> and spindle fibers from the other pole attach to the other </a:t>
            </a:r>
            <a:r>
              <a:rPr lang="en-US" dirty="0" err="1" smtClean="0"/>
              <a:t>chromatid</a:t>
            </a:r>
            <a:endParaRPr lang="en-US" dirty="0" smtClean="0"/>
          </a:p>
          <a:p>
            <a:pPr lvl="0"/>
            <a:r>
              <a:rPr lang="en-US" dirty="0" err="1"/>
              <a:t>Chromatids</a:t>
            </a:r>
            <a:r>
              <a:rPr lang="en-US" dirty="0"/>
              <a:t> are guided to the cell’s equator, called the metaphase plate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osis_metaphase.gif"/>
          <p:cNvPicPr>
            <a:picLocks noChangeAspect="1"/>
          </p:cNvPicPr>
          <p:nvPr/>
        </p:nvPicPr>
        <p:blipFill>
          <a:blip r:embed="rId2"/>
          <a:stretch>
            <a:fillRect/>
          </a:stretch>
        </p:blipFill>
        <p:spPr>
          <a:xfrm>
            <a:off x="686551" y="310927"/>
            <a:ext cx="7524830" cy="60386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png"/>
          <p:cNvPicPr>
            <a:picLocks noGrp="1" noChangeAspect="1"/>
          </p:cNvPicPr>
          <p:nvPr>
            <p:ph idx="1"/>
          </p:nvPr>
        </p:nvPicPr>
        <p:blipFill>
          <a:blip r:embed="rId2"/>
          <a:stretch>
            <a:fillRect/>
          </a:stretch>
        </p:blipFill>
        <p:spPr>
          <a:xfrm>
            <a:off x="135862" y="4108175"/>
            <a:ext cx="2740688" cy="2147232"/>
          </a:xfrm>
        </p:spPr>
      </p:pic>
      <p:pic>
        <p:nvPicPr>
          <p:cNvPr id="5" name="Picture 4" descr="imagesT51IV4Q5.jpg"/>
          <p:cNvPicPr>
            <a:picLocks noChangeAspect="1"/>
          </p:cNvPicPr>
          <p:nvPr/>
        </p:nvPicPr>
        <p:blipFill>
          <a:blip r:embed="rId3"/>
          <a:stretch>
            <a:fillRect/>
          </a:stretch>
        </p:blipFill>
        <p:spPr>
          <a:xfrm>
            <a:off x="3046966" y="4108175"/>
            <a:ext cx="2793729" cy="2092600"/>
          </a:xfrm>
          <a:prstGeom prst="rect">
            <a:avLst/>
          </a:prstGeom>
        </p:spPr>
      </p:pic>
      <p:pic>
        <p:nvPicPr>
          <p:cNvPr id="6" name="Picture 5" descr="imagesPK1WPGC5.jpg"/>
          <p:cNvPicPr>
            <a:picLocks noChangeAspect="1"/>
          </p:cNvPicPr>
          <p:nvPr/>
        </p:nvPicPr>
        <p:blipFill>
          <a:blip r:embed="rId4"/>
          <a:stretch>
            <a:fillRect/>
          </a:stretch>
        </p:blipFill>
        <p:spPr>
          <a:xfrm>
            <a:off x="689113" y="306304"/>
            <a:ext cx="2690191" cy="3228229"/>
          </a:xfrm>
          <a:prstGeom prst="rect">
            <a:avLst/>
          </a:prstGeom>
        </p:spPr>
      </p:pic>
      <p:pic>
        <p:nvPicPr>
          <p:cNvPr id="7" name="Picture 6" descr="imagesDU7L72VO.jpg"/>
          <p:cNvPicPr>
            <a:picLocks noChangeAspect="1"/>
          </p:cNvPicPr>
          <p:nvPr/>
        </p:nvPicPr>
        <p:blipFill>
          <a:blip r:embed="rId5"/>
          <a:stretch>
            <a:fillRect/>
          </a:stretch>
        </p:blipFill>
        <p:spPr>
          <a:xfrm>
            <a:off x="3788051" y="274638"/>
            <a:ext cx="4898749" cy="3259895"/>
          </a:xfrm>
          <a:prstGeom prst="rect">
            <a:avLst/>
          </a:prstGeom>
        </p:spPr>
      </p:pic>
      <p:pic>
        <p:nvPicPr>
          <p:cNvPr id="8" name="Picture 7" descr="imagesC20W7FQ2.jpg"/>
          <p:cNvPicPr>
            <a:picLocks noChangeAspect="1"/>
          </p:cNvPicPr>
          <p:nvPr/>
        </p:nvPicPr>
        <p:blipFill>
          <a:blip r:embed="rId6"/>
          <a:stretch>
            <a:fillRect/>
          </a:stretch>
        </p:blipFill>
        <p:spPr>
          <a:xfrm>
            <a:off x="5946711" y="4108175"/>
            <a:ext cx="3198788" cy="2092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lstStyle/>
          <a:p>
            <a:pPr algn="ctr">
              <a:buNone/>
            </a:pPr>
            <a:r>
              <a:rPr lang="en-US" dirty="0">
                <a:solidFill>
                  <a:srgbClr val="558ED5"/>
                </a:solidFill>
              </a:rPr>
              <a:t>WHAT HAPPENS IN ANAPHASE?</a:t>
            </a:r>
            <a:endParaRPr lang="en-US" dirty="0" smtClean="0">
              <a:solidFill>
                <a:srgbClr val="558ED5"/>
              </a:solidFill>
            </a:endParaRPr>
          </a:p>
          <a:p>
            <a:pPr>
              <a:buNone/>
            </a:pPr>
            <a:endParaRPr lang="en-US" dirty="0" smtClean="0"/>
          </a:p>
          <a:p>
            <a:r>
              <a:rPr lang="en-US" dirty="0" err="1"/>
              <a:t>Centromere</a:t>
            </a:r>
            <a:r>
              <a:rPr lang="en-US" dirty="0"/>
              <a:t> splits apart and </a:t>
            </a:r>
            <a:r>
              <a:rPr lang="en-US" dirty="0" err="1"/>
              <a:t>chromatids</a:t>
            </a:r>
            <a:r>
              <a:rPr lang="en-US" dirty="0"/>
              <a:t> are pulled to opposite poles of the cell by spindle fibers.</a:t>
            </a: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osis_anaphase.jpg"/>
          <p:cNvPicPr/>
          <p:nvPr/>
        </p:nvPicPr>
        <p:blipFill>
          <a:blip r:embed="rId2"/>
          <a:stretch>
            <a:fillRect/>
          </a:stretch>
        </p:blipFill>
        <p:spPr>
          <a:xfrm>
            <a:off x="1441757" y="480510"/>
            <a:ext cx="6333432" cy="60235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70338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8556"/>
            <a:ext cx="8229600" cy="5547607"/>
          </a:xfrm>
        </p:spPr>
        <p:txBody>
          <a:bodyPr>
            <a:normAutofit/>
          </a:bodyPr>
          <a:lstStyle/>
          <a:p>
            <a:pPr algn="ctr">
              <a:buNone/>
            </a:pPr>
            <a:r>
              <a:rPr lang="en-US" dirty="0">
                <a:solidFill>
                  <a:srgbClr val="558ED5"/>
                </a:solidFill>
              </a:rPr>
              <a:t>WHAT HAPPENS IN TELOPHASE?</a:t>
            </a:r>
          </a:p>
          <a:p>
            <a:pPr>
              <a:buNone/>
            </a:pPr>
            <a:r>
              <a:rPr lang="en-US" dirty="0"/>
              <a:t> </a:t>
            </a:r>
          </a:p>
          <a:p>
            <a:pPr lvl="0"/>
            <a:r>
              <a:rPr lang="en-US" dirty="0" err="1"/>
              <a:t>Chromatids</a:t>
            </a:r>
            <a:r>
              <a:rPr lang="en-US" dirty="0"/>
              <a:t> have reached opposite poles and are now a single, non-replicated chromosome</a:t>
            </a:r>
          </a:p>
          <a:p>
            <a:pPr lvl="0"/>
            <a:r>
              <a:rPr lang="en-US" dirty="0"/>
              <a:t>Spindle fibers are not needed so they break down and disappear</a:t>
            </a:r>
          </a:p>
          <a:p>
            <a:r>
              <a:rPr lang="en-US" dirty="0"/>
              <a:t>Nucleolus reappears and the nuclear membrane forms around each new set of chromosomes.</a:t>
            </a:r>
            <a:r>
              <a:rPr lang="en-US"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osis_telophase02.gif"/>
          <p:cNvPicPr>
            <a:picLocks noChangeAspect="1"/>
          </p:cNvPicPr>
          <p:nvPr/>
        </p:nvPicPr>
        <p:blipFill>
          <a:blip r:embed="rId2"/>
          <a:stretch>
            <a:fillRect/>
          </a:stretch>
        </p:blipFill>
        <p:spPr>
          <a:xfrm>
            <a:off x="944008" y="458997"/>
            <a:ext cx="7071474" cy="609914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7315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dirty="0" smtClean="0"/>
              <a:t>Mitosis Videos</a:t>
            </a:r>
            <a:endParaRPr lang="en-US" dirty="0"/>
          </a:p>
        </p:txBody>
      </p:sp>
      <p:sp>
        <p:nvSpPr>
          <p:cNvPr id="3" name="Content Placeholder 2"/>
          <p:cNvSpPr>
            <a:spLocks noGrp="1"/>
          </p:cNvSpPr>
          <p:nvPr>
            <p:ph idx="1"/>
          </p:nvPr>
        </p:nvSpPr>
        <p:spPr/>
        <p:txBody>
          <a:bodyPr/>
          <a:lstStyle/>
          <a:p>
            <a:r>
              <a:rPr lang="en-US" u="sng" dirty="0">
                <a:hlinkClick r:id="rId2"/>
              </a:rPr>
              <a:t>http://www.cellsalive.com/mitosis.htm</a:t>
            </a:r>
            <a:r>
              <a:rPr lang="en-US" dirty="0" smtClean="0"/>
              <a:t> </a:t>
            </a:r>
            <a:endParaRPr lang="en-US" u="sng" dirty="0" smtClean="0">
              <a:hlinkClick r:id="rId3"/>
            </a:endParaRPr>
          </a:p>
          <a:p>
            <a:endParaRPr lang="en-US" u="sng" dirty="0" smtClean="0">
              <a:hlinkClick r:id="rId3"/>
            </a:endParaRPr>
          </a:p>
          <a:p>
            <a:r>
              <a:rPr lang="en-US" u="sng" dirty="0" smtClean="0">
                <a:hlinkClick r:id="rId3"/>
              </a:rPr>
              <a:t>http</a:t>
            </a:r>
            <a:r>
              <a:rPr lang="en-US" u="sng" dirty="0">
                <a:hlinkClick r:id="rId3"/>
              </a:rPr>
              <a:t>://highered.mcgraw-hill.com/olcweb/cgi/pluginpop.cgi?it=swf::535::535::/sites/dl/free/0072437316/120073/bio14.swf::Mitosis%20and%20Cytokinesis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a:t>What is the cell cycle</a:t>
            </a:r>
            <a:r>
              <a:rPr lang="en-US" b="1" dirty="0" smtClean="0"/>
              <a:t>?</a:t>
            </a:r>
            <a:endParaRPr lang="en-US" dirty="0"/>
          </a:p>
        </p:txBody>
      </p:sp>
      <p:sp>
        <p:nvSpPr>
          <p:cNvPr id="3" name="Content Placeholder 2"/>
          <p:cNvSpPr>
            <a:spLocks noGrp="1"/>
          </p:cNvSpPr>
          <p:nvPr>
            <p:ph idx="1"/>
          </p:nvPr>
        </p:nvSpPr>
        <p:spPr/>
        <p:txBody>
          <a:bodyPr/>
          <a:lstStyle/>
          <a:p>
            <a:r>
              <a:rPr lang="en-US" dirty="0"/>
              <a:t>The cell cycle explains how cells divide. It is a continuous cycle of growth and division, which is necessary to replace broken or worn out cells.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a:t>What is Cytokinesis</a:t>
            </a:r>
            <a:r>
              <a:rPr lang="en-US" b="1" dirty="0" smtClean="0"/>
              <a:t>?</a:t>
            </a:r>
            <a:endParaRPr lang="en-US" dirty="0"/>
          </a:p>
        </p:txBody>
      </p:sp>
      <p:sp>
        <p:nvSpPr>
          <p:cNvPr id="3" name="Content Placeholder 2"/>
          <p:cNvSpPr>
            <a:spLocks noGrp="1"/>
          </p:cNvSpPr>
          <p:nvPr>
            <p:ph idx="1"/>
          </p:nvPr>
        </p:nvSpPr>
        <p:spPr/>
        <p:txBody>
          <a:bodyPr>
            <a:normAutofit/>
          </a:bodyPr>
          <a:lstStyle/>
          <a:p>
            <a:pPr lvl="0"/>
            <a:r>
              <a:rPr lang="en-US" dirty="0"/>
              <a:t>This is defined as the separation of the cytoplasm and the formation of two new daughter cells.</a:t>
            </a:r>
          </a:p>
          <a:p>
            <a:pPr lvl="1"/>
            <a:r>
              <a:rPr lang="en-US" dirty="0"/>
              <a:t>In animal cells, the cell membrane becomes indented, pinching off to form two daughter cells. This process is called </a:t>
            </a:r>
            <a:r>
              <a:rPr lang="en-US" u="sng" dirty="0"/>
              <a:t>cleavage</a:t>
            </a:r>
            <a:r>
              <a:rPr lang="en-US" dirty="0"/>
              <a:t>. </a:t>
            </a:r>
          </a:p>
          <a:p>
            <a:pPr lvl="1"/>
            <a:r>
              <a:rPr lang="en-US" dirty="0"/>
              <a:t>In plant cells, a </a:t>
            </a:r>
            <a:r>
              <a:rPr lang="en-US" u="sng" dirty="0"/>
              <a:t>cell plate </a:t>
            </a:r>
            <a:r>
              <a:rPr lang="en-US" dirty="0"/>
              <a:t>begins to form, which eventually turns into the cell wall, as the cell divides.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a:t>Explain how </a:t>
            </a:r>
            <a:r>
              <a:rPr lang="en-US" b="1" dirty="0" err="1"/>
              <a:t>cytokinesis</a:t>
            </a:r>
            <a:r>
              <a:rPr lang="en-US" b="1" dirty="0"/>
              <a:t> happens in animal and plant cells</a:t>
            </a:r>
            <a:r>
              <a:rPr lang="en-US" b="1" dirty="0" smtClean="0"/>
              <a:t>?</a:t>
            </a:r>
            <a:endParaRPr lang="en-US" dirty="0"/>
          </a:p>
        </p:txBody>
      </p:sp>
      <p:pic>
        <p:nvPicPr>
          <p:cNvPr id="4" name="il_fi" descr="http://www.sleepingdogstudios.com/Network/Biology/Bio_6.3_files/slide0012_image024.gif"/>
          <p:cNvPicPr/>
          <p:nvPr/>
        </p:nvPicPr>
        <p:blipFill>
          <a:blip r:embed="rId2" cstate="print"/>
          <a:srcRect/>
          <a:stretch>
            <a:fillRect/>
          </a:stretch>
        </p:blipFill>
        <p:spPr bwMode="auto">
          <a:xfrm>
            <a:off x="1990998" y="1968499"/>
            <a:ext cx="5818519" cy="450123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a:t>Practice Question: </a:t>
            </a:r>
            <a:r>
              <a:rPr lang="en-US" dirty="0"/>
              <a:t>Label each stage of mitosis. Justify your response</a:t>
            </a:r>
            <a:r>
              <a:rPr lang="en-US" dirty="0" smtClean="0"/>
              <a:t>.</a:t>
            </a:r>
            <a:endParaRPr lang="en-US" dirty="0"/>
          </a:p>
        </p:txBody>
      </p:sp>
      <p:pic>
        <p:nvPicPr>
          <p:cNvPr id="4" name="Picture 3" descr="Mitosis_plant.png"/>
          <p:cNvPicPr/>
          <p:nvPr/>
        </p:nvPicPr>
        <p:blipFill>
          <a:blip r:embed="rId2"/>
          <a:stretch>
            <a:fillRect/>
          </a:stretch>
        </p:blipFill>
        <p:spPr>
          <a:xfrm>
            <a:off x="2751666" y="1879600"/>
            <a:ext cx="3306233" cy="449862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ln>
            <a:solidFill>
              <a:schemeClr val="accent4"/>
            </a:solidFill>
          </a:ln>
        </p:spPr>
        <p:txBody>
          <a:bodyPr/>
          <a:lstStyle/>
          <a:p>
            <a:r>
              <a:rPr lang="en-US" altLang="en-US" dirty="0" smtClean="0">
                <a:latin typeface="Calibri" panose="020F0502020204030204" pitchFamily="34" charset="0"/>
              </a:rPr>
              <a:t>What is cancer?</a:t>
            </a:r>
          </a:p>
        </p:txBody>
      </p:sp>
      <p:sp>
        <p:nvSpPr>
          <p:cNvPr id="31747" name="Content Placeholder 2"/>
          <p:cNvSpPr>
            <a:spLocks noGrp="1"/>
          </p:cNvSpPr>
          <p:nvPr>
            <p:ph idx="1"/>
          </p:nvPr>
        </p:nvSpPr>
        <p:spPr/>
        <p:txBody>
          <a:bodyPr/>
          <a:lstStyle/>
          <a:p>
            <a:r>
              <a:rPr lang="en-US" altLang="en-US" dirty="0" smtClean="0">
                <a:hlinkClick r:id="rId2"/>
              </a:rPr>
              <a:t>http://www.youtube.com/watch?v=SGaQ0WwZ_0I&amp;safe=active</a:t>
            </a:r>
            <a:endParaRPr lang="en-US" altLang="en-US" dirty="0" smtClean="0"/>
          </a:p>
          <a:p>
            <a:endParaRPr lang="en-US" altLang="en-US" dirty="0" smtClean="0"/>
          </a:p>
          <a:p>
            <a:r>
              <a:rPr lang="en-US" altLang="en-US" smtClean="0">
                <a:hlinkClick r:id="rId3"/>
              </a:rPr>
              <a:t>http://www.youtube.com/watch?v=BmFEoCFDi-w&amp;safe=active</a:t>
            </a:r>
            <a:endParaRPr lang="en-US" altLang="en-US" smtClean="0"/>
          </a:p>
          <a:p>
            <a:endParaRPr lang="en-US" altLang="en-US" dirty="0" smtClean="0"/>
          </a:p>
        </p:txBody>
      </p:sp>
    </p:spTree>
    <p:extLst>
      <p:ext uri="{BB962C8B-B14F-4D97-AF65-F5344CB8AC3E}">
        <p14:creationId xmlns:p14="http://schemas.microsoft.com/office/powerpoint/2010/main" val="2052067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a:t>Why do we use radiation and chemotherapy to treat cancer</a:t>
            </a:r>
            <a:r>
              <a:rPr lang="en-US" b="1" dirty="0" smtClean="0"/>
              <a:t>?</a:t>
            </a:r>
            <a:endParaRPr lang="en-US" dirty="0"/>
          </a:p>
        </p:txBody>
      </p:sp>
      <p:sp>
        <p:nvSpPr>
          <p:cNvPr id="3" name="Content Placeholder 2"/>
          <p:cNvSpPr>
            <a:spLocks noGrp="1"/>
          </p:cNvSpPr>
          <p:nvPr>
            <p:ph idx="1"/>
          </p:nvPr>
        </p:nvSpPr>
        <p:spPr/>
        <p:txBody>
          <a:bodyPr/>
          <a:lstStyle/>
          <a:p>
            <a:pPr lvl="0"/>
            <a:r>
              <a:rPr lang="en-US" dirty="0"/>
              <a:t>Cancer cells divide more rapidly than any other type of body cells. Therefore, anything that interferes with cell division will affect cancer cells more than healthy cells</a:t>
            </a:r>
            <a:r>
              <a:rPr lang="en-US" dirty="0" smtClean="0"/>
              <a:t>.</a:t>
            </a:r>
          </a:p>
          <a:p>
            <a:pPr lvl="0"/>
            <a:endParaRPr lang="en-US" dirty="0" smtClean="0"/>
          </a:p>
          <a:p>
            <a:pPr lvl="0"/>
            <a:r>
              <a:rPr lang="en-US" dirty="0"/>
              <a:t>This is the basis for radiation and chemotherapy.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a:t>What is radiation therapy</a:t>
            </a:r>
            <a:r>
              <a:rPr lang="en-US" b="1" dirty="0" smtClean="0"/>
              <a:t>?</a:t>
            </a:r>
            <a:endParaRPr lang="en-US" dirty="0"/>
          </a:p>
        </p:txBody>
      </p:sp>
      <p:sp>
        <p:nvSpPr>
          <p:cNvPr id="3" name="Content Placeholder 2"/>
          <p:cNvSpPr>
            <a:spLocks noGrp="1"/>
          </p:cNvSpPr>
          <p:nvPr>
            <p:ph idx="1"/>
          </p:nvPr>
        </p:nvSpPr>
        <p:spPr>
          <a:xfrm>
            <a:off x="457200" y="1600200"/>
            <a:ext cx="8229600" cy="5003800"/>
          </a:xfrm>
        </p:spPr>
        <p:txBody>
          <a:bodyPr>
            <a:normAutofit lnSpcReduction="10000"/>
          </a:bodyPr>
          <a:lstStyle/>
          <a:p>
            <a:pPr lvl="0"/>
            <a:r>
              <a:rPr lang="en-US" dirty="0"/>
              <a:t>The goal of radiation therapy is to focus the radiation on the diseased part of the body and avoid affecting healthy tissue. It directs radiation (x-rays &amp; gamma rays) at the cancer</a:t>
            </a:r>
            <a:r>
              <a:rPr lang="en-US" dirty="0" smtClean="0"/>
              <a:t>.</a:t>
            </a:r>
          </a:p>
          <a:p>
            <a:pPr lvl="0"/>
            <a:endParaRPr lang="en-US" dirty="0" smtClean="0"/>
          </a:p>
          <a:p>
            <a:pPr lvl="0"/>
            <a:r>
              <a:rPr lang="en-US" dirty="0"/>
              <a:t>It works by damaging the chromosomes in a cell. As a result, the cell cannot divide. Unfortunately, healthy cells also get damaged, but most cells can eventually repair themselves.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 y="205933"/>
            <a:ext cx="9103896" cy="64182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733" y="267969"/>
            <a:ext cx="4198330" cy="3596569"/>
          </a:xfrm>
          <a:prstGeom prst="rect">
            <a:avLst/>
          </a:prstGeom>
        </p:spPr>
      </p:pic>
      <p:pic>
        <p:nvPicPr>
          <p:cNvPr id="3" name="Picture 2"/>
          <p:cNvPicPr>
            <a:picLocks noChangeAspect="1"/>
          </p:cNvPicPr>
          <p:nvPr/>
        </p:nvPicPr>
        <p:blipFill>
          <a:blip r:embed="rId3"/>
          <a:stretch>
            <a:fillRect/>
          </a:stretch>
        </p:blipFill>
        <p:spPr>
          <a:xfrm>
            <a:off x="4636063" y="3191962"/>
            <a:ext cx="4129667" cy="3161776"/>
          </a:xfrm>
          <a:prstGeom prst="rect">
            <a:avLst/>
          </a:prstGeom>
        </p:spPr>
      </p:pic>
      <p:sp>
        <p:nvSpPr>
          <p:cNvPr id="4" name="TextBox 3"/>
          <p:cNvSpPr txBox="1"/>
          <p:nvPr/>
        </p:nvSpPr>
        <p:spPr>
          <a:xfrm>
            <a:off x="5372261" y="926699"/>
            <a:ext cx="3393469" cy="923330"/>
          </a:xfrm>
          <a:prstGeom prst="rect">
            <a:avLst/>
          </a:prstGeom>
          <a:noFill/>
        </p:spPr>
        <p:txBody>
          <a:bodyPr wrap="square" rtlCol="0">
            <a:spAutoFit/>
          </a:bodyPr>
          <a:lstStyle/>
          <a:p>
            <a:r>
              <a:rPr lang="en-US" dirty="0" smtClean="0">
                <a:hlinkClick r:id="rId4"/>
              </a:rPr>
              <a:t>http://www.youtube.com/watch?v=_moypMx05Fw</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a:t>What is chemotherapy</a:t>
            </a:r>
            <a:r>
              <a:rPr lang="en-US" b="1" dirty="0" smtClean="0"/>
              <a:t>?</a:t>
            </a:r>
            <a:endParaRPr lang="en-US" dirty="0"/>
          </a:p>
        </p:txBody>
      </p:sp>
      <p:sp>
        <p:nvSpPr>
          <p:cNvPr id="3" name="Content Placeholder 2"/>
          <p:cNvSpPr>
            <a:spLocks noGrp="1"/>
          </p:cNvSpPr>
          <p:nvPr>
            <p:ph idx="1"/>
          </p:nvPr>
        </p:nvSpPr>
        <p:spPr/>
        <p:txBody>
          <a:bodyPr/>
          <a:lstStyle/>
          <a:p>
            <a:pPr lvl="0"/>
            <a:r>
              <a:rPr lang="en-US" dirty="0"/>
              <a:t>M</a:t>
            </a:r>
            <a:r>
              <a:rPr lang="en-US" dirty="0" smtClean="0"/>
              <a:t>edicine </a:t>
            </a:r>
            <a:r>
              <a:rPr lang="en-US" dirty="0"/>
              <a:t>that is injected into the body</a:t>
            </a:r>
            <a:r>
              <a:rPr lang="en-US" dirty="0" smtClean="0"/>
              <a:t>.</a:t>
            </a:r>
          </a:p>
          <a:p>
            <a:pPr lvl="0"/>
            <a:r>
              <a:rPr lang="en-US" dirty="0"/>
              <a:t>O</a:t>
            </a:r>
            <a:r>
              <a:rPr lang="en-US" dirty="0" smtClean="0"/>
              <a:t>ne </a:t>
            </a:r>
            <a:r>
              <a:rPr lang="en-US" dirty="0"/>
              <a:t>or more types of drugs</a:t>
            </a:r>
            <a:r>
              <a:rPr lang="en-US" dirty="0" smtClean="0"/>
              <a:t> are used </a:t>
            </a:r>
          </a:p>
          <a:p>
            <a:pPr lvl="0"/>
            <a:r>
              <a:rPr lang="en-US" dirty="0" smtClean="0"/>
              <a:t>The </a:t>
            </a:r>
            <a:r>
              <a:rPr lang="en-US" dirty="0"/>
              <a:t>medication</a:t>
            </a:r>
            <a:r>
              <a:rPr lang="en-US" dirty="0" smtClean="0"/>
              <a:t> attacks </a:t>
            </a:r>
            <a:r>
              <a:rPr lang="en-US" dirty="0"/>
              <a:t>dividing cells as they divide or they can prevent cells from dividing</a:t>
            </a:r>
          </a:p>
          <a:p>
            <a:endParaRPr lang="en-US" dirty="0"/>
          </a:p>
        </p:txBody>
      </p:sp>
      <p:pic>
        <p:nvPicPr>
          <p:cNvPr id="4" name="Picture 3"/>
          <p:cNvPicPr>
            <a:picLocks noChangeAspect="1"/>
          </p:cNvPicPr>
          <p:nvPr/>
        </p:nvPicPr>
        <p:blipFill>
          <a:blip r:embed="rId2"/>
          <a:stretch>
            <a:fillRect/>
          </a:stretch>
        </p:blipFill>
        <p:spPr>
          <a:xfrm>
            <a:off x="3362055" y="4187306"/>
            <a:ext cx="5324745" cy="2437835"/>
          </a:xfrm>
          <a:prstGeom prst="rect">
            <a:avLst/>
          </a:prstGeom>
        </p:spPr>
      </p:pic>
      <p:sp>
        <p:nvSpPr>
          <p:cNvPr id="5" name="TextBox 4"/>
          <p:cNvSpPr txBox="1"/>
          <p:nvPr/>
        </p:nvSpPr>
        <p:spPr>
          <a:xfrm>
            <a:off x="457200" y="4616333"/>
            <a:ext cx="2443478" cy="1200329"/>
          </a:xfrm>
          <a:prstGeom prst="rect">
            <a:avLst/>
          </a:prstGeom>
          <a:noFill/>
        </p:spPr>
        <p:txBody>
          <a:bodyPr wrap="square" rtlCol="0">
            <a:spAutoFit/>
          </a:bodyPr>
          <a:lstStyle/>
          <a:p>
            <a:r>
              <a:rPr lang="en-US" dirty="0" smtClean="0">
                <a:hlinkClick r:id="rId3"/>
              </a:rPr>
              <a:t>http://www.youtube.com/watch?v=VRhz3DhjG5M</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878"/>
            <a:ext cx="8229600" cy="5625285"/>
          </a:xfrm>
        </p:spPr>
        <p:txBody>
          <a:bodyPr/>
          <a:lstStyle/>
          <a:p>
            <a:pPr lvl="0"/>
            <a:r>
              <a:rPr lang="en-US" dirty="0"/>
              <a:t>Chemo affects the entire </a:t>
            </a:r>
            <a:r>
              <a:rPr lang="en-US" dirty="0" smtClean="0"/>
              <a:t>body, healthy </a:t>
            </a:r>
            <a:r>
              <a:rPr lang="en-US" dirty="0"/>
              <a:t>cells</a:t>
            </a:r>
            <a:r>
              <a:rPr lang="en-US" dirty="0" smtClean="0"/>
              <a:t> too</a:t>
            </a:r>
          </a:p>
          <a:p>
            <a:pPr lvl="0"/>
            <a:endParaRPr lang="en-US" dirty="0" smtClean="0"/>
          </a:p>
          <a:p>
            <a:pPr lvl="0"/>
            <a:r>
              <a:rPr lang="en-US" dirty="0"/>
              <a:t>This treatment may be used alone or in combination with radiation.</a:t>
            </a:r>
          </a:p>
          <a:p>
            <a:endParaRPr lang="en-US" dirty="0"/>
          </a:p>
        </p:txBody>
      </p:sp>
      <p:pic>
        <p:nvPicPr>
          <p:cNvPr id="5" name="Picture 4"/>
          <p:cNvPicPr>
            <a:picLocks noChangeAspect="1"/>
          </p:cNvPicPr>
          <p:nvPr/>
        </p:nvPicPr>
        <p:blipFill>
          <a:blip r:embed="rId2"/>
          <a:stretch>
            <a:fillRect/>
          </a:stretch>
        </p:blipFill>
        <p:spPr>
          <a:xfrm>
            <a:off x="4060025" y="3413841"/>
            <a:ext cx="4286949" cy="31579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It is divided into two parts:</a:t>
            </a:r>
            <a:endParaRPr lang="en-US" dirty="0" smtClean="0"/>
          </a:p>
          <a:p>
            <a:pPr marL="514350" indent="-514350">
              <a:buAutoNum type="arabicParenR"/>
            </a:pPr>
            <a:r>
              <a:rPr lang="en-US" dirty="0" smtClean="0"/>
              <a:t>Growth </a:t>
            </a:r>
            <a:r>
              <a:rPr lang="en-US" dirty="0"/>
              <a:t>stage - also called </a:t>
            </a:r>
            <a:r>
              <a:rPr lang="en-US" dirty="0" smtClean="0"/>
              <a:t>Interphase</a:t>
            </a:r>
          </a:p>
          <a:p>
            <a:pPr marL="514350" indent="-514350">
              <a:buAutoNum type="arabicParenR"/>
            </a:pPr>
            <a:endParaRPr lang="en-US" dirty="0" smtClean="0"/>
          </a:p>
          <a:p>
            <a:pPr>
              <a:buNone/>
            </a:pPr>
            <a:r>
              <a:rPr lang="en-US" dirty="0"/>
              <a:t>2) Division stage – this stage includes Mitosis and Cytokinesis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042" y="275259"/>
            <a:ext cx="7613982" cy="62631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285" y="806571"/>
            <a:ext cx="8752155" cy="525129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a:t>What are possible side effects of cancer treatments</a:t>
            </a:r>
            <a:r>
              <a:rPr lang="en-US" b="1" dirty="0" smtClean="0"/>
              <a:t>?</a:t>
            </a:r>
            <a:endParaRPr lang="en-US" dirty="0"/>
          </a:p>
        </p:txBody>
      </p:sp>
      <p:sp>
        <p:nvSpPr>
          <p:cNvPr id="3" name="Content Placeholder 2"/>
          <p:cNvSpPr>
            <a:spLocks noGrp="1"/>
          </p:cNvSpPr>
          <p:nvPr>
            <p:ph idx="1"/>
          </p:nvPr>
        </p:nvSpPr>
        <p:spPr/>
        <p:txBody>
          <a:bodyPr/>
          <a:lstStyle/>
          <a:p>
            <a:pPr>
              <a:buNone/>
            </a:pPr>
            <a:r>
              <a:rPr lang="en-US" dirty="0"/>
              <a:t>Radiation:</a:t>
            </a:r>
          </a:p>
          <a:p>
            <a:pPr lvl="0"/>
            <a:r>
              <a:rPr lang="en-US" dirty="0"/>
              <a:t>Skin inflammation and fatigue</a:t>
            </a:r>
          </a:p>
          <a:p>
            <a:r>
              <a:rPr lang="en-US" dirty="0"/>
              <a:t>Specific side effects depending on location of treatment (Ex: brain - hair loss; testicular cancer – sterility)</a:t>
            </a: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5216"/>
            <a:ext cx="8229600" cy="5250947"/>
          </a:xfrm>
        </p:spPr>
        <p:txBody>
          <a:bodyPr/>
          <a:lstStyle/>
          <a:p>
            <a:pPr>
              <a:buNone/>
            </a:pPr>
            <a:r>
              <a:rPr lang="en-US" dirty="0"/>
              <a:t>Chemotherapy:</a:t>
            </a:r>
          </a:p>
          <a:p>
            <a:pPr lvl="0"/>
            <a:r>
              <a:rPr lang="en-US" dirty="0"/>
              <a:t>Hair loss  </a:t>
            </a:r>
          </a:p>
          <a:p>
            <a:pPr lvl="0"/>
            <a:r>
              <a:rPr lang="en-US" dirty="0"/>
              <a:t>Nausea </a:t>
            </a:r>
          </a:p>
          <a:p>
            <a:pPr lvl="0"/>
            <a:r>
              <a:rPr lang="en-US" dirty="0"/>
              <a:t>Diarrhea</a:t>
            </a:r>
          </a:p>
          <a:p>
            <a:endParaRPr lang="en-US" dirty="0"/>
          </a:p>
        </p:txBody>
      </p:sp>
      <p:pic>
        <p:nvPicPr>
          <p:cNvPr id="4" name="Picture 3"/>
          <p:cNvPicPr>
            <a:picLocks noChangeAspect="1"/>
          </p:cNvPicPr>
          <p:nvPr/>
        </p:nvPicPr>
        <p:blipFill>
          <a:blip r:embed="rId2"/>
          <a:stretch>
            <a:fillRect/>
          </a:stretch>
        </p:blipFill>
        <p:spPr>
          <a:xfrm>
            <a:off x="4127418" y="875216"/>
            <a:ext cx="4574126" cy="4867877"/>
          </a:xfrm>
          <a:prstGeom prst="rect">
            <a:avLst/>
          </a:prstGeom>
        </p:spPr>
      </p:pic>
      <p:pic>
        <p:nvPicPr>
          <p:cNvPr id="5" name="Picture 4"/>
          <p:cNvPicPr>
            <a:picLocks noChangeAspect="1"/>
          </p:cNvPicPr>
          <p:nvPr/>
        </p:nvPicPr>
        <p:blipFill>
          <a:blip r:embed="rId3"/>
          <a:stretch>
            <a:fillRect/>
          </a:stretch>
        </p:blipFill>
        <p:spPr>
          <a:xfrm>
            <a:off x="457200" y="3802063"/>
            <a:ext cx="3492500" cy="23241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410"/>
            <a:ext cx="8229600" cy="5336753"/>
          </a:xfrm>
        </p:spPr>
        <p:txBody>
          <a:bodyPr>
            <a:normAutofit/>
          </a:bodyPr>
          <a:lstStyle/>
          <a:p>
            <a:pPr lvl="0"/>
            <a:r>
              <a:rPr lang="en-US" dirty="0"/>
              <a:t>For both treatments, side effects usually last only for the duration of the treatment. However, sterility can be permanent</a:t>
            </a:r>
            <a:r>
              <a:rPr lang="en-US" dirty="0" smtClean="0"/>
              <a:t>.</a:t>
            </a:r>
          </a:p>
          <a:p>
            <a:pPr lvl="0"/>
            <a:endParaRPr lang="en-US" dirty="0" smtClean="0"/>
          </a:p>
          <a:p>
            <a:pPr lvl="0"/>
            <a:r>
              <a:rPr lang="en-US" dirty="0"/>
              <a:t>Radiation and Chemotherapy treatments are particularly harmful to body cells that divide quickly, such as bone marrow cells, skin cells, hair cells, cells in the GI (gastrointestinal) tract and cells of the reproductive system.</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smtClean="0"/>
              <a:t>What are the goals of cancer research?</a:t>
            </a:r>
            <a:endParaRPr lang="en-US" dirty="0"/>
          </a:p>
        </p:txBody>
      </p:sp>
      <p:sp>
        <p:nvSpPr>
          <p:cNvPr id="3" name="Content Placeholder 2"/>
          <p:cNvSpPr>
            <a:spLocks noGrp="1"/>
          </p:cNvSpPr>
          <p:nvPr>
            <p:ph idx="1"/>
          </p:nvPr>
        </p:nvSpPr>
        <p:spPr/>
        <p:txBody>
          <a:bodyPr/>
          <a:lstStyle/>
          <a:p>
            <a:pPr lvl="0"/>
            <a:r>
              <a:rPr lang="en-US" dirty="0" smtClean="0"/>
              <a:t>Prevention</a:t>
            </a:r>
            <a:endParaRPr lang="en-US" dirty="0"/>
          </a:p>
          <a:p>
            <a:pPr lvl="0"/>
            <a:r>
              <a:rPr lang="en-US" dirty="0"/>
              <a:t>To find out why cells divide uncontrollably</a:t>
            </a:r>
          </a:p>
          <a:p>
            <a:pPr lvl="0"/>
            <a:r>
              <a:rPr lang="en-US" dirty="0"/>
              <a:t>Find treatment that affects cancerous cells and leaves healthy cells unharmed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b="1" dirty="0"/>
              <a:t>What happens during the growth phase (interphase)</a:t>
            </a:r>
            <a:r>
              <a:rPr lang="en-US" b="1" dirty="0" smtClean="0"/>
              <a:t>?</a:t>
            </a:r>
            <a:endParaRPr lang="en-US" dirty="0"/>
          </a:p>
        </p:txBody>
      </p:sp>
      <p:sp>
        <p:nvSpPr>
          <p:cNvPr id="3" name="Content Placeholder 2"/>
          <p:cNvSpPr>
            <a:spLocks noGrp="1"/>
          </p:cNvSpPr>
          <p:nvPr>
            <p:ph idx="1"/>
          </p:nvPr>
        </p:nvSpPr>
        <p:spPr/>
        <p:txBody>
          <a:bodyPr/>
          <a:lstStyle/>
          <a:p>
            <a:pPr lvl="0"/>
            <a:r>
              <a:rPr lang="en-US" dirty="0"/>
              <a:t>In this stage, the cell increases its volume and mass. It gets BIGGER!</a:t>
            </a:r>
          </a:p>
          <a:p>
            <a:endParaRPr lang="en-US" dirty="0"/>
          </a:p>
        </p:txBody>
      </p:sp>
      <p:pic>
        <p:nvPicPr>
          <p:cNvPr id="4" name="Picture 3"/>
          <p:cNvPicPr>
            <a:picLocks noChangeAspect="1"/>
          </p:cNvPicPr>
          <p:nvPr/>
        </p:nvPicPr>
        <p:blipFill>
          <a:blip r:embed="rId2"/>
          <a:stretch>
            <a:fillRect/>
          </a:stretch>
        </p:blipFill>
        <p:spPr>
          <a:xfrm>
            <a:off x="5028985" y="2471197"/>
            <a:ext cx="3417522" cy="40684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2250"/>
            <a:ext cx="8229600" cy="5353914"/>
          </a:xfrm>
        </p:spPr>
        <p:txBody>
          <a:bodyPr/>
          <a:lstStyle/>
          <a:p>
            <a:pPr marL="514350" lvl="0" indent="-514350">
              <a:buFont typeface="+mj-lt"/>
              <a:buAutoNum type="arabicPeriod"/>
            </a:pPr>
            <a:r>
              <a:rPr lang="en-US" b="1" dirty="0"/>
              <a:t>Gap 1 (G1)</a:t>
            </a:r>
            <a:r>
              <a:rPr lang="en-US" dirty="0"/>
              <a:t> – cells carry out metabolic activities to prepare for cell division. Ex: make </a:t>
            </a:r>
            <a:r>
              <a:rPr lang="en-US" dirty="0" smtClean="0"/>
              <a:t>energy</a:t>
            </a:r>
          </a:p>
          <a:p>
            <a:pPr marL="514350" lvl="0" indent="-514350">
              <a:buFont typeface="+mj-lt"/>
              <a:buAutoNum type="arabicPeriod"/>
            </a:pPr>
            <a:endParaRPr lang="en-US" dirty="0" smtClean="0"/>
          </a:p>
          <a:p>
            <a:pPr marL="514350" lvl="0" indent="-514350">
              <a:buFont typeface="+mj-lt"/>
              <a:buAutoNum type="arabicPeriod"/>
            </a:pPr>
            <a:r>
              <a:rPr lang="en-US" b="1" dirty="0" smtClean="0"/>
              <a:t>S </a:t>
            </a:r>
            <a:r>
              <a:rPr lang="en-US" b="1" dirty="0"/>
              <a:t>phase - </a:t>
            </a:r>
            <a:r>
              <a:rPr lang="en-US" dirty="0"/>
              <a:t>DNA synthesis and replication </a:t>
            </a:r>
            <a:r>
              <a:rPr lang="en-US" dirty="0" smtClean="0"/>
              <a:t>occur</a:t>
            </a:r>
          </a:p>
          <a:p>
            <a:pPr marL="514350" lvl="0" indent="-514350">
              <a:buFont typeface="+mj-lt"/>
              <a:buAutoNum type="arabicPeriod"/>
            </a:pPr>
            <a:endParaRPr lang="en-US" dirty="0" smtClean="0"/>
          </a:p>
          <a:p>
            <a:pPr marL="514350" lvl="0" indent="-514350">
              <a:buFont typeface="+mj-lt"/>
              <a:buAutoNum type="arabicPeriod"/>
            </a:pPr>
            <a:r>
              <a:rPr lang="en-US" b="1" dirty="0" smtClean="0"/>
              <a:t>Gap </a:t>
            </a:r>
            <a:r>
              <a:rPr lang="en-US" b="1" dirty="0"/>
              <a:t>2 (G2)</a:t>
            </a:r>
            <a:r>
              <a:rPr lang="en-US" dirty="0"/>
              <a:t> - the cell prepares to divide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110" y="0"/>
            <a:ext cx="8253012"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b="1" dirty="0"/>
              <a:t>Why do cells need to divide</a:t>
            </a:r>
            <a:r>
              <a:rPr lang="en-US" b="1"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New cells are needed for growth maintenance and </a:t>
            </a:r>
            <a:r>
              <a:rPr lang="en-US" dirty="0" smtClean="0"/>
              <a:t>repair</a:t>
            </a:r>
            <a:endParaRPr lang="en-US" dirty="0"/>
          </a:p>
          <a:p>
            <a:pPr marL="514350" lvl="0" indent="-514350">
              <a:buFont typeface="+mj-lt"/>
              <a:buAutoNum type="arabicPeriod"/>
            </a:pPr>
            <a:r>
              <a:rPr lang="en-US" dirty="0" smtClean="0"/>
              <a:t>Cells </a:t>
            </a:r>
            <a:r>
              <a:rPr lang="en-US" dirty="0"/>
              <a:t>must regenerate damaged </a:t>
            </a:r>
            <a:r>
              <a:rPr lang="en-US" dirty="0" smtClean="0"/>
              <a:t>tissues</a:t>
            </a:r>
          </a:p>
          <a:p>
            <a:pPr marL="514350" lvl="0" indent="-514350">
              <a:buFont typeface="+mj-lt"/>
              <a:buAutoNum type="arabicPeriod"/>
            </a:pPr>
            <a:r>
              <a:rPr lang="en-US" dirty="0" smtClean="0"/>
              <a:t>Cells </a:t>
            </a:r>
            <a:r>
              <a:rPr lang="en-US" dirty="0"/>
              <a:t>that do not function properly must be </a:t>
            </a:r>
            <a:r>
              <a:rPr lang="en-US" dirty="0" smtClean="0"/>
              <a:t>replaced</a:t>
            </a:r>
          </a:p>
          <a:p>
            <a:pPr marL="514350" lvl="0" indent="-514350">
              <a:buFont typeface="+mj-lt"/>
              <a:buAutoNum type="arabicPeriod"/>
            </a:pPr>
            <a:r>
              <a:rPr lang="en-US" dirty="0" smtClean="0"/>
              <a:t>Cells </a:t>
            </a:r>
            <a:r>
              <a:rPr lang="en-US" dirty="0"/>
              <a:t>die and need to be replaced  (Ex: blood cells</a:t>
            </a:r>
            <a:r>
              <a:rPr lang="en-US" dirty="0" smtClean="0"/>
              <a:t>)</a:t>
            </a:r>
          </a:p>
          <a:p>
            <a:pPr marL="514350" lvl="0" indent="-514350">
              <a:buFont typeface="+mj-lt"/>
              <a:buAutoNum type="arabicPeriod"/>
            </a:pPr>
            <a:r>
              <a:rPr lang="en-US" dirty="0" smtClean="0"/>
              <a:t>Chromosome </a:t>
            </a:r>
            <a:r>
              <a:rPr lang="en-US" dirty="0"/>
              <a:t>number must be maintained (Ex:  humans have 46 chromosomes in somatic cells)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478"/>
            <a:ext cx="8229600" cy="5542686"/>
          </a:xfrm>
        </p:spPr>
        <p:txBody>
          <a:bodyPr/>
          <a:lstStyle/>
          <a:p>
            <a:pPr>
              <a:buNone/>
            </a:pPr>
            <a:r>
              <a:rPr lang="en-US" b="1" dirty="0"/>
              <a:t>What is mitosis? - </a:t>
            </a:r>
            <a:r>
              <a:rPr lang="en-US" dirty="0"/>
              <a:t>When the nucleus </a:t>
            </a:r>
            <a:r>
              <a:rPr lang="en-US" dirty="0" smtClean="0"/>
              <a:t>divides</a:t>
            </a:r>
          </a:p>
          <a:p>
            <a:pPr>
              <a:buNone/>
            </a:pPr>
            <a:endParaRPr lang="en-US" dirty="0" smtClean="0"/>
          </a:p>
          <a:p>
            <a:pPr>
              <a:buNone/>
            </a:pPr>
            <a:r>
              <a:rPr lang="en-US" b="1" dirty="0"/>
              <a:t>What is Cytokinesis?</a:t>
            </a:r>
            <a:r>
              <a:rPr lang="en-US" dirty="0"/>
              <a:t> – When the cytoplasm </a:t>
            </a:r>
            <a:r>
              <a:rPr lang="en-US" dirty="0" smtClean="0"/>
              <a:t>divides</a:t>
            </a:r>
          </a:p>
          <a:p>
            <a:pPr>
              <a:buNone/>
            </a:pPr>
            <a:endParaRPr lang="en-US" dirty="0" smtClean="0"/>
          </a:p>
          <a:p>
            <a:pPr>
              <a:buNone/>
            </a:pPr>
            <a:r>
              <a:rPr lang="en-US" i="1" dirty="0"/>
              <a:t>Both must occur for the cell cycle to be complete</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TotalTime>
  <Words>786</Words>
  <Application>Microsoft Office PowerPoint</Application>
  <PresentationFormat>On-screen Show (4:3)</PresentationFormat>
  <Paragraphs>96</Paragraphs>
  <Slides>45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The Cell Cycle, Mitosis &amp; Cytokinesis</vt:lpstr>
      <vt:lpstr>PowerPoint Presentation</vt:lpstr>
      <vt:lpstr>What is the cell cycle?</vt:lpstr>
      <vt:lpstr>PowerPoint Presentation</vt:lpstr>
      <vt:lpstr>What happens during the growth phase (interphase)?</vt:lpstr>
      <vt:lpstr>PowerPoint Presentation</vt:lpstr>
      <vt:lpstr>PowerPoint Presentation</vt:lpstr>
      <vt:lpstr>Why do cells need to divide?</vt:lpstr>
      <vt:lpstr>PowerPoint Presentation</vt:lpstr>
      <vt:lpstr>PowerPoint Presentation</vt:lpstr>
      <vt:lpstr>How does Mitosis work?</vt:lpstr>
      <vt:lpstr>Parent cell divides into 2 daughter cells </vt:lpstr>
      <vt:lpstr>What are the stages of Mitosis?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Mitosis Videos</vt:lpstr>
      <vt:lpstr>What is Cytokinesis?</vt:lpstr>
      <vt:lpstr>Explain how cytokinesis happens in animal and plant cells?</vt:lpstr>
      <vt:lpstr>Practice Question: Label each stage of mitosis. Justify your response.</vt:lpstr>
      <vt:lpstr>What is cancer?</vt:lpstr>
      <vt:lpstr>Why do we use radiation and chemotherapy to treat cancer?</vt:lpstr>
      <vt:lpstr>What is radiation therapy?</vt:lpstr>
      <vt:lpstr>PowerPoint Presentation</vt:lpstr>
      <vt:lpstr>PowerPoint Presentation</vt:lpstr>
      <vt:lpstr>What is chemotherapy?</vt:lpstr>
      <vt:lpstr>PowerPoint Presentation</vt:lpstr>
      <vt:lpstr>PowerPoint Presentation</vt:lpstr>
      <vt:lpstr>PowerPoint Presentation</vt:lpstr>
      <vt:lpstr>What are possible side effects of cancer treatments?</vt:lpstr>
      <vt:lpstr>PowerPoint Presentation</vt:lpstr>
      <vt:lpstr>PowerPoint Presentation</vt:lpstr>
      <vt:lpstr>What are the goals of cancer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Cycle, Mitosis &amp; Cytokinesis</dc:title>
  <dc:creator>Amy</dc:creator>
  <cp:lastModifiedBy>Amy Blundon</cp:lastModifiedBy>
  <cp:revision>7</cp:revision>
  <dcterms:created xsi:type="dcterms:W3CDTF">2013-12-01T13:47:58Z</dcterms:created>
  <dcterms:modified xsi:type="dcterms:W3CDTF">2015-12-08T11:52:50Z</dcterms:modified>
</cp:coreProperties>
</file>