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28" r:id="rId2"/>
    <p:sldId id="308" r:id="rId3"/>
    <p:sldId id="309" r:id="rId4"/>
    <p:sldId id="258" r:id="rId5"/>
    <p:sldId id="262" r:id="rId6"/>
    <p:sldId id="289" r:id="rId7"/>
    <p:sldId id="292" r:id="rId8"/>
    <p:sldId id="312" r:id="rId9"/>
    <p:sldId id="314" r:id="rId10"/>
    <p:sldId id="315" r:id="rId11"/>
    <p:sldId id="313" r:id="rId12"/>
    <p:sldId id="316" r:id="rId13"/>
    <p:sldId id="287" r:id="rId14"/>
    <p:sldId id="317" r:id="rId15"/>
    <p:sldId id="264" r:id="rId16"/>
    <p:sldId id="318" r:id="rId17"/>
    <p:sldId id="319" r:id="rId18"/>
    <p:sldId id="266" r:id="rId19"/>
    <p:sldId id="321" r:id="rId20"/>
    <p:sldId id="267" r:id="rId21"/>
    <p:sldId id="322" r:id="rId22"/>
    <p:sldId id="268" r:id="rId23"/>
    <p:sldId id="323" r:id="rId24"/>
    <p:sldId id="269" r:id="rId25"/>
    <p:sldId id="296" r:id="rId26"/>
    <p:sldId id="270" r:id="rId27"/>
    <p:sldId id="295" r:id="rId28"/>
    <p:sldId id="294" r:id="rId29"/>
    <p:sldId id="324" r:id="rId30"/>
    <p:sldId id="303" r:id="rId31"/>
    <p:sldId id="297" r:id="rId32"/>
    <p:sldId id="305" r:id="rId33"/>
    <p:sldId id="325" r:id="rId34"/>
    <p:sldId id="327" r:id="rId35"/>
    <p:sldId id="32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2945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37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2E073-F0A3-4534-B98D-0EAA232E7FA9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30DA7-EC3C-40DC-B9E3-947AF9E6DD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1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1F9FDA-E429-4059-A25F-9EA0880CF893}" type="slidenum">
              <a:rPr lang="en-US">
                <a:latin typeface="Arial" pitchFamily="34" charset="0"/>
              </a:rPr>
              <a:pPr/>
              <a:t>4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205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E1CD9-5202-443E-9E05-44B98EBC7D83}" type="slidenum">
              <a:rPr lang="en-US">
                <a:latin typeface="Arial" pitchFamily="34" charset="0"/>
              </a:rPr>
              <a:pPr/>
              <a:t>24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739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30DA7-EC3C-40DC-B9E3-947AF9E6DDC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76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5F7A00-4C33-400E-9911-1F0E6054B37F}" type="slidenum">
              <a:rPr lang="en-US">
                <a:latin typeface="Arial" pitchFamily="34" charset="0"/>
              </a:rPr>
              <a:pPr/>
              <a:t>26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5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30DA7-EC3C-40DC-B9E3-947AF9E6DDC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81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30DA7-EC3C-40DC-B9E3-947AF9E6DDC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48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30DA7-EC3C-40DC-B9E3-947AF9E6DDC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62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30DA7-EC3C-40DC-B9E3-947AF9E6DDC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83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30DA7-EC3C-40DC-B9E3-947AF9E6DDC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61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AA4207-A7E3-4E5B-B3EF-4576E96EDF96}" type="slidenum">
              <a:rPr lang="en-US">
                <a:latin typeface="Arial" pitchFamily="34" charset="0"/>
              </a:rPr>
              <a:pPr/>
              <a:t>5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00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30DA7-EC3C-40DC-B9E3-947AF9E6DD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61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30DA7-EC3C-40DC-B9E3-947AF9E6DD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5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30DA7-EC3C-40DC-B9E3-947AF9E6DDC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78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E1764F-7A44-4C0E-9205-AE27161801FC}" type="slidenum">
              <a:rPr lang="en-US">
                <a:latin typeface="Arial" pitchFamily="34" charset="0"/>
              </a:rPr>
              <a:pPr/>
              <a:t>15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79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124C8-2E9A-434E-B0CB-B27E46C2F2B0}" type="slidenum">
              <a:rPr lang="en-US">
                <a:latin typeface="Arial" pitchFamily="34" charset="0"/>
              </a:rPr>
              <a:pPr/>
              <a:t>18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204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CCDA1A-394D-465D-A92B-59E9A7F645BC}" type="slidenum">
              <a:rPr lang="en-US">
                <a:latin typeface="Arial" pitchFamily="34" charset="0"/>
              </a:rPr>
              <a:pPr/>
              <a:t>20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580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45AFE-FA7D-4318-A60B-32FBC716CE60}" type="slidenum">
              <a:rPr lang="en-US">
                <a:latin typeface="Arial" pitchFamily="34" charset="0"/>
              </a:rPr>
              <a:pPr/>
              <a:t>22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069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C992-BF17-4D2F-9E62-4DDFCE8D864D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FBED-77A3-4BA1-B6CF-48641B007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C992-BF17-4D2F-9E62-4DDFCE8D864D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FBED-77A3-4BA1-B6CF-48641B007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C992-BF17-4D2F-9E62-4DDFCE8D864D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FBED-77A3-4BA1-B6CF-48641B007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C992-BF17-4D2F-9E62-4DDFCE8D864D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FBED-77A3-4BA1-B6CF-48641B007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C992-BF17-4D2F-9E62-4DDFCE8D864D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FBED-77A3-4BA1-B6CF-48641B007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C992-BF17-4D2F-9E62-4DDFCE8D864D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FBED-77A3-4BA1-B6CF-48641B007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C992-BF17-4D2F-9E62-4DDFCE8D864D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FBED-77A3-4BA1-B6CF-48641B007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C992-BF17-4D2F-9E62-4DDFCE8D864D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FBED-77A3-4BA1-B6CF-48641B007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C992-BF17-4D2F-9E62-4DDFCE8D864D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FBED-77A3-4BA1-B6CF-48641B007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C992-BF17-4D2F-9E62-4DDFCE8D864D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FBED-77A3-4BA1-B6CF-48641B007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C992-BF17-4D2F-9E62-4DDFCE8D864D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4FBED-77A3-4BA1-B6CF-48641B007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9C992-BF17-4D2F-9E62-4DDFCE8D864D}" type="datetimeFigureOut">
              <a:rPr lang="en-US" smtClean="0"/>
              <a:pPr/>
              <a:t>12/1/2016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4FBED-77A3-4BA1-B6CF-48641B007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www.biologycorner.com/resources/me-pro1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highered.mcgraw-hill.com/sites/0072495855/student_view0/chapter28/animation__random_orientation_of_chromosomes_during_meiosis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anthro.palomar.edu/biobasis/images/meiosis_prophase_1.gif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www.phschool.com/science/biology_place/biocoach/images/meiosis/memet1.gi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www.phschool.com/science/biology_place/biocoach/images/meiosis/meana1.gi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www.phschool.com/science/biology_place/biocoach/images/meiosis/metel1.gi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school.com/science/biology_place/biocoach/meiosis/proii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highered.mcgraw-hill.com/sites/0072495855/student_view0/chapter28/animation__stages_of_meiosis.html" TargetMode="External"/><Relationship Id="rId4" Type="http://schemas.openxmlformats.org/officeDocument/2006/relationships/hyperlink" Target="http://highered.mcgraw-hill.com/sites/0072495855/student_view0/chapter28/animation__how_meiosis_works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0072495855/student_view0/chapter28/animation__unique_features_of_meiosis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highered.mcgraw-hill.com/sites/0072495855/student_view0/chapter28/animation__random_orientation_of_chromosomes_during_meiosi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farm7.static.flickr.com/6093/6240931651_9b4f6c34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97295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571480"/>
            <a:ext cx="4214842" cy="1470025"/>
          </a:xfrm>
        </p:spPr>
        <p:txBody>
          <a:bodyPr>
            <a:noAutofit/>
          </a:bodyPr>
          <a:lstStyle/>
          <a:p>
            <a:r>
              <a:rPr lang="en-CA" sz="8800" b="1" dirty="0" smtClean="0"/>
              <a:t>Meiosis</a:t>
            </a:r>
            <a:endParaRPr lang="en-CA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CA" dirty="0" smtClean="0"/>
              <a:t>What is reduction division?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Cell division that produces reproductive cells. The parent cell divides into four daughter cells each containing </a:t>
            </a:r>
            <a:r>
              <a:rPr lang="en-CA" b="1" dirty="0" smtClean="0">
                <a:solidFill>
                  <a:srgbClr val="FF0000"/>
                </a:solidFill>
              </a:rPr>
              <a:t>half</a:t>
            </a:r>
            <a:r>
              <a:rPr lang="en-CA" dirty="0" smtClean="0"/>
              <a:t> the number of chromosomes</a:t>
            </a:r>
            <a:endParaRPr lang="en-CA" dirty="0"/>
          </a:p>
        </p:txBody>
      </p:sp>
      <p:sp>
        <p:nvSpPr>
          <p:cNvPr id="4098" name="AutoShape 2" descr="data:image/jpeg;base64,/9j/4AAQSkZJRgABAQAAAQABAAD/2wCEAAkGBhISERUUExAWFBQVFxcVGBcVGBoVFBcVGRoWFhUbFBoaHCcgFxkjGRgVHy8gJCcqLCwsFiAxNTAqNSYrLCkBCQoKDgwOGg8PGjUkHyQtLDM0LS8vKS4sLjExLC8sNDYqLCk0LC8tLy8sLC8sLC8uLCwpLywsNCwsLywsKS80LP/AABEIAKEBOAMBIgACEQEDEQH/xAAbAAEAAgMBAQAAAAAAAAAAAAAABQYCAwQBB//EAEEQAAICAQIEBAMGAwUFCQAAAAECAAMREiEEBTFBBhMiUTJhcSNCgZGhsVLB0RQzYnLwFRais/EHJDQ1U3N0kuH/xAAaAQEAAgMBAAAAAAAAAAAAAAAAAgUDBAYB/8QAMxEAAgIBAgUCAwcDBQAAAAAAAAECAxEEIQUSMUFRE2FxgfAiIzKRscHRoeHxFCQzNGL/2gAMAwEAAhEDEQA/APuMREAREQBERAPDKLT4suqcB2R2t4p6vvbBuKfhKcAtpQLoyQuotpOQpOtr3NNq1r6mCjGcE4GMkMcE+5AP1EN4PG8bspnI/E3EE0O7pYtnD8AXxt9pxD8QpZANgchc++jAA7dfI/GF3EeT9ki+a4G53VDUbiNIZjqGNO+nOc4GMGfp43htgr1/IDA6ZI/Uk/jOuvh1XooG5OwA3PU/U+8jGcZfheSMZxn+F5NkREkTEREAREQBERAEREAREQBERAEREAREQBERAE5ObcYaaLbQATXW74PQ6VLb/lOueMudjuIBULvGV9Su1lFZCF0K1uxLOOEPHAAlegQCvplidWFA0ni5p4n4n7VRbWAlHFeqvYWWVjhGR62JYqALyp67hjvsBe/LHsOuenfGM/XG04xbw64XNYCggAacAHc49syEpxh+J4JKLl0RAWeMLVtrq8pCxsatyDhTptSr06mGnZ9X3idOMbyc5Bx730La4VdZJAQkgKDgZJ7nGflnG+MnsFSNhtKnBJBwDg9CQfebFUDYDA+UmnkiexEQBERAEREAREQBERAOfj+MFVZc9u3uewlJ43jntbU5z7DsPkBJ/wAWudCDsWJ/IbfuZUuN4oVoWxnGAB/EzEKqj5liB+M57iV0pW+kui/U5Xi9853eiuixt5ZvktyLnJrYI26E/wD1J7j5e4/0aRyzxC9pTUUXIqDLosYFrKq7NrM6U3fSFYEnT132sE0Iynp5qS6lZCVmlsUl1Po0TRwNhatCepVSfqQDN86+Lykzu4y5kmIiJ6SEREAREQBERAEREAREQBERAEREAREQBETRxzkVuR1Cn9pGcuWLl4PYrLwQPNOZmwlQcIP+L5n5fKR88kHx3iYJY6BV9JrUO7FULuLiwOFJ9Pladgcs2OxnETlZqJuT3Z0CUKopIsfCcW1bZU/Udj9ZauG4gOgYdCP+v6ykcFxGutW9O4+6dS+2xwP1APYyzeHXOhh7Nt+IEs+E3yjb6T6P9TU1tcXDnXUloiJ0xUiIiAIiIAiIgCIiARPiXhNdOQN0Or546N/X8JS+J4VLF02Irr1w6hhntsRLlxPOi3EDh6UFjAg3MThKqz2Y97G7J+JwJzcw8LZJNRAz909B9D2+kpddpZWS9SrfyUnFuGXOUboLdrp39n9dt0Urh+QU16dClVTThQzaMqAFYrnDMAF3O/pElOHoLsFXqxwP9fr+E708OXk40AfMsMfoSZMUchaqtjUym8qdLOCUVvoCDj5/9Jo1aO62X200vf8AYqtNw+/U2JWJpd28kzVWFUAdAAB9BtMpGck52LwysprurOm2pj6kbsQfvIeoYbESTnTRaa2OznVKp8kljH1/gRESRAREQBEjfEt9icJe9T6HSqxlbAbBVS2QDtnbbORnqD0PFzPxDZXYK1rX1Vgh3ZgvmMG0r6a2C7qPiK5z6dRBEAn4kHVzu0cNwjFFe7iBWMaiqazU1z76SQMIwG3UjOBkiD5H40tNVQetrHsWgaywANjUcHbZnTXhPTez986H6DoBeIlQPjFvKJNWB/Z1tVtZ1sxqS0gN5Xl5AY5GdXp1aNJBnTZ4us1MooUk2eXXmwjOOI/srF/R6fV6sDVt7GAWaJx8o5h59KW6dOsZxnOD0O/fcTsgCIiAIiIAiIgCYXV6lK+4I/OZzl5lzKuitrLG0qv5k9go7sTsBPJYw89CUFKUko9SrWVlSQeoODIY+GKQ5sTVW5IIZWzhg1jFgHDLkm185B652O8uQ4I8RWtjVGixhnQxBOM+nXjo2MfTON8Tibkl2fhB+YIx+u85G7RX0yfIm0/H7ou1dXLabSa+tn/BFcHworQKCTjJJPUszF2JwAMlmY7ADfYAbS28l4bRUM9W9X4ds/hI5eVCpWttywQFtCAuTjfoNz9JM8FxiW1rZWwZGGVYdCP9dpZcN0c65uy3Z9l3+Jq6u3mhiHTPXt8DfERL0rBERAEREA8dwASTgDck9AJXuM8V74qTP+Jv5Af1nviziyAtYPX1H8Nhn8c/lK1KPXa6cJ+nXtjuc5xLiNkLHVU8Y6snafFlgPqRSP8ADlT+pM6Od8dxNtSngSCSxWzVpDKpB3UMR6wcEdvqJWpI8h4spcu+zek/j0/I4/Wa+m11nMoWPKf5ox8N4xbTfH1MSWe+5aeU8qr4esV1g4yWYscu7n4mdvvMT1M7IidGkksI6mc5Tk5SeWxERPSJA+KeRWXAWcMwq4pfStpYr9mfjVsI2sdwCNjuCMb4tz4U1pX/AHliKqOcnGpRpbJIydwe3fMlea8Ua6XYdQMD6k4H6mUWVGv1Lolivqys4txa2quOnh1657pePrZb+SaHiu3O6pj2wR+uZNcs52l23wt/Cfb5HvKVMkcqQQcEbg/OV1PELoSzJ5RQUcUvrlmT5l4f7H0SJq4S/Wit/EoP5ibZ06aayjsYtSSaMbKwwKsAVIIIIyCDsQQeoxNL8BUzq5qQuoKqxUFlU9QrYyAfYToienpzWcsparyWprNQAXyyimvC40jSRjAwMDG2Iq5dUoAWpAAQQAqgAhPKBGBt9n6P8u3SdMQDkHKKMk+RXkoKydC5NY6ITjdRgenpMl5bSGZhUgZ2V2IRcsy/CzHG5HYnpOmIBhVUqgKqhQOgAwB9AJnEQBERAEREA1cTxS1rqY4H6n6SFt8RPn0qAPnkn9MTm5zxBa0jsvpH8/1nFOY1vErHY4VvCX9S3o0sFFSnu2TXC+IMnDqB/iHb6icXKvD9x4p7uItW6oO9nDLqLeXrYtkqVALYIAOTp3A+XFJrw7xHxIf8w/n/ACmTQa6dlirt38P+fJO2Powk6tsrf+3jw/bYm4iJ0ZSiVXnGeXFuJqGaHYedQNvWxx5lHs2fiXoRv1EtU5+P4xaq2sbooJ+vsB8ycD8ZjsS5ct4x38GxRd6Ut1mL6ryvro+xhyrjTdRVaV0mytHK9cFlDY/DM658o5lz++9stYQOyqSFX6Y6/U7zbybxLdQw9ZZM+pGOQR3xncH6fjmU8eM1c/K08ef7EZQy21t7H1KJhTaGUMpyGAIPuDuIl4nkwmcREAqnitD5ynsUA/InP7iVLnpr0DXT5u+FUo1ihvdwqtgAZ3x8huZ9F59yw21+ketdx8x3H+vaU5kIOCMEdjsZzOurdV7k+j3OP4lVKnUub6PcrfBcKq3U6AzMq4sdqnSxgK2Gqy1vjUnR9n1BIP3cS0cIpNiAdSy/uJplg8NcqOrzWGAPhz1J6Zx7dZgqhLUWRijWphLVXRivpFmiInWnciIiAQ/ihCaM+zKT9Nx+5EpvFadDagSuk5ABJIxvgLuTjsN59F4nhw6MrdGGJRuM4J6mKuPoexHuJz/FKmpqzscvxmmSsVvZ/qUniOFrahylJVmLGtPIf0HQoCp6QKrGIDawMAk7tgmW4RO3lfLGucAD0j4j2A7j6yuzK5qMVuVWZXyUIrctXI0I4evPtn8CSR+hE754qgAAdBtPZ11ceSCj4R3NUPThGHhJCJz8dxDouUqNrZxpDKv1JLHYfn1H1HHwPiOizSDYqWNn7NmGsFWdDtncaq7AD30mTMhKRI7l/ParjboYFaiAXBBQ5XVsc7YHv+00cF4qotcqti4D+WrF19baKH9Azk/36r8iPmIBMRIxfEfDdTfWAW0KdanUdKN26fGvX3HuJsTnlOoKbUDsXAXUCToZkPTvlWGPcEdQYB3xOXgOZ03rqqtSxR3Rgw3GRuPcEGdUAREQBERAKfxi4scf4m/fMrvNkqa9B5TeYCjG0VuWCg58uuxV9OvBU4YABjndt7tz3gDnzFG2PV/WQs4vUVy090k/kX1clbWsEN4fpVXu0JprOjTpqbh1z9pqHlsASwGjL/eyo20y2eH1+1z7Kf5SNAll5PwBrXLD1N1+Q7CZ9BXK7UKfZbmPUSVdTj5JCIidaUokD42RjwjY7FSf8uR+e+JPTC6kOpVhkMCpHuCMGYrq/UrlDyj1PDPjUSe5v4QvqcitGtQ/CyjJ+jAdD8+h/QbeReDrbHzcjV1jrnZm+QHUfM/l8uKWivdnp8rz/T8zZ5ljJcfDCMOEp1ddAPXOxyV/4SIkkiAAADAAwB8onb1w5IKPhGszKJzf2hlHqRjjO64II9wM56dsTfXYGAIOQdwRPVJPYxxmnseWthSfYEyL5fSnF8NTbbWuuyqtyVyuCyhiAc5x9TJPiPgb6H9pF+GLgvA8Ln/0KugJJ9C9AN5CajJ4l09zPKuuWnk5pPddfgzenI6EywrBI39RLdPrNvJ+ON/D1WldJsrR8DfGoA4z+MX3F1ZFJqsKnSXUMPrjOGA7jOd+01eHuXWUcNVVY4dq0VcqNIwAAAPfAHXv126SNcYxeILC9iFNdEaW68J5WyWOzz7ePckYiJnPBEwuLYyu+O3uO/4zUOLGQGVlzsNWME+2QTv/AEkXJJ7kHNJ4Z0SJ4rilfihwz1qymk3aj1BV1TGPo3XMlpAP/wCar/8ADf8A51cjZusM2qKoWcymsrlZ2Dw5w+c6PzZsfvMF40pxicMqqKzQ9uwwdQsRNt8Ywx7de8kH4kA4AZiOuB0/E4HttnMiE5dY/GrxS3L5QqaooU9YJZSQT29Sg77jGO+RiUK4PFaSftgwaOvTQlJYS+y+3f5E7ERNkHDzjg7LailV3lEkZbSWOn7wGGUrkbZByATjBwRH/wC6wJBawAgUAitAiYoNpAVdR0gizGMnGmT0QCB5b4X8um6p7dYuQV5VdBFa1ilepbLaRuemew6Tk/3KLeY1nEanfXutegKxXhFrbBdslTwiNgnDaiDttLTEArj+DgCPLuNYDgjA9aoK6KtKuGBzihD6tSkn1IxCkep4RxYGFxwXDsunclb7+JqCnPpAe5gcg5CjGk7yxRAIvknIhwwwHLfZ017jG1SaAfx6yUiRXMOdhPSmGbuew/rMN18KY803gyV1yseIolYlSu5hY3Vz9BsP0mrzm/ib8zKiXGYZ2g/z/wAm6tBLvIuUguZ+JlDGjhx5vFatAr3ATZWL2n7tYDKc9+g3zjk4fnFqn4tQ9m3/AF6zs5ZwHDPe3EohW9h6/W+4wF3XVpYbDt7HYzbp18NR9mDw/f8AYR08aW5XLKxtjpn/ANdHjzg6+S8pNKHXY1tjnXY7fecgD0r0RQAAAOwE2WcnpP3MfQkftO2JuyprmsSin8dzTd03Jyzu/l+hFcYKuGVGFWS1ldQ33BsdUzk56asyVkF4t83y6vLoe0i+hyEK5ASxH31EbHGM9up2yZOKdtxj5RXGMG4xWF8DJYs1Rm3ltvv8Py7nsREymsJz8w/urP8AI37GdE5Oaswps0IXbQ2FUgE5GNs7Znj6E695r4nN4W/8Fwv/ALFP/LWcnjo/9xs+tX/NrnV4WVxwdC2VtW61VqVbGr0qFycdM4zg7jO+DtOXxxVY3ButdTWszV7JjIAdWJwevTG3vnpmYpf8Xy/Y36v++stfj8rH4vJPiJhUxKgldJIBI2OD3GRscRMxXMzkBxHH2cK5BUNUzFlPQjJyQO22+36yfmjjqg1bArn0nAxnfBx+M1765SjmDw0ampqlOOYPEl0f7M1PYl9TBLSNQxqQgOp+Weh+omPJOV/2eiunzGs0KF1PjOAMAADoANgPYd+s+f8AF8clYBbVv/CjOdupIQEgDbfpuJJ8g8WqLQhsZlbPUNpOOprdhpbGd8E7Z9pX08R5mueOPfsV+n43KUVXZHEW+q6Z6fl8y281pcqGr+NG1Ae4wQw/EH9BOXlfiFbPTZhH6ewP0z0PyMmJVPFdOLFIXGV646nJ/M7j85sauU6PvoP4rszNrpT0/wB/B7d12fb5MtWZ7Pl1PiJFPoewHbAWu3U2c4KALmxdjuoIl98O86XiaQ4IJ2yRsDnoQO2f3Bnum1qufLKOGe6TiCvlySjyv9f0JSc3MeGL1kKcNsVPswII+m4nTE3ZRUk4vuWM4qcXF9yD4DxD6il4CMNs9Bn2Pt9ek2/7DB4wcUL32rNegEaCCQfrjYHHvg/Xm8W1DSjad8kE4+WwJ/CU/wD23WjEanUjIyEsAYjqqMFxY2fuqSdjttKeeqnRN1TXNjv0ZTLid+hslS1zbYz3w/OzPqEg+ZcTZw7l1UNW5BOdsNjB3HTOBvMPCniEcQhUsSy/xAq2BjZgwBDDI6joQe8nnUEYIyPY7iWD/wBxWpQeH+j9zebWqqUq3yvt7P3RzcFzKu0ZVhnuD8Q+onVPm/ML1qJ1A7MVwFZ2zvsFUEnYHoOxmzlPi5UsQCxmVsDBV9H+XURpV8fdJB7YmhVxJvacfmv4K2ji8nhWQ+LX8f3PokTGuwMAwOQQCPoZlLlPJfJ53QiIg9ERPGbAyeggETzvmWn0KcE9T7D2+sgJsutLMWPUnMwnEavUPUWOT6dvgdBTUqo4ERPJqmY9mVVpUgqcEd5jE9TaeUGsls5fxotTPfoR7H+k6ZXOQ34s09mH6jcfzljnZ6HUO+lSfXoyh1FXpzwuhRufeNbVtZKdKqjadRXLEjIbrsBn5Z2kv4S8SNxIZLMeYuDkDAZdhk+xz+8g+f8Ag683M1Ka0clviUEE7sDnG2c4k34S8NNw+p7CNbDGAcgL13265ldp3rP9U+fPLv8ADHsQfLyljiIl8YhKV4k8Y2Jaa6SAEOGYrklt8gZ2x07dvbrdZRvEvhC5rmspXWrnURqAIY5z1xt+PeVvEnf6X3PXO+OpOGM7kn4R8TNxBau3GsDUCBjK7A57Agkfn8pz+K/Fj02eVTgEAFmIzucEBc7dD7d5t8H+GrKGay0aWI0hQQcAkElsbZyB395zeLPCtttvm0jVqA1LkA5ACgjOBjAHftNWT1f+iWM82fnj+f2JfZ5jZ4U8WPdZ5V2CSCVYDGSMkhsbdOm3aezX4S8K21W+bcNJUEKuQTkgglsZGMH37xNzh7u9H77rnv1x7kJ4zsXGIiWBE+d+LeVcQhIrRTW7HLFinoOTpTCNg9u2BnHbETRy9xcrFFRUUqMOz5GAFAUqAmAOoO+J9ZZARgjI9j0kbd4coY50afkpwD07dvwx1lLdw6W/pNY9zn9RwqeX6LWH2ee52cCxNSEnJ0r+wnD4h5e1tY0jLKc47kdCB+h/CSiIAAAMAbAfKey0nUp1+nLwXNlCsq9Kfg+Qng+IJsNlKaz6MC51wgJOkEVgq2cEnfJz0AEtngChqx5ZOStYBx0yCP6neWniuXVWfGgJ9+h/MbzXy/lNdOSgOT3Jyce0rq9FZXapZXKviVNXDrar4yTXKn756Y6HbERLcvTi5vwRtqZRjVsRn3G/4Z6fjPmnF8FxPnNrqTCZ8sGxlO4wSwFezEEjOSAD3yZ9YmnieDSwYdA316j6HqJoarR+s+eL36FZrdB6754vEsY36FE8DcK1VoB21M7YDF8Ar0LsAX3Gcn5e0+gzg4PklVb61BzvjJyBn2/ad8no6Z1Qan1yZNBRZRW42dW87fIpPjLlt6lnpRTrI3J0hc4DHZW37jIwSd5Vk5XZqp9CqtZDZ813PcsCpUBiWJOvY7z68RI/ieQUPvo0n/D6fft07+01L9BJtyqfXyaOp4ZJycqWt98PPc95C2eHTPsf0JA/SSE18PQqKFUYA2E2Szqi4QjF9ki4pg4Vxi+qSQiImQyiaeM/u3/yt+xm6eMoIIPQ7SM1zRaPYvDyUqezK6oqxU9QcTGcC008M6VPO5o40gVsWsNagZLghSqjcnJG22d/ywd5AXXWrXrFz+lwVDOA4qZwFNiac2MfUMMRgDsQwljupVwVZQynqGAYHvuDsZpTl1Q04prGgkrhFGknqVwPSTgdPaZYTUVuY5xbex0mIiYTIdXKv75Pr/Iy1yucho1Wauyj9TsP5yxzqeDxaobfdlPrmnZj2E4ea81FAT7N7Gsfy1WsAsW0u/3mAAwh3JwO+BkjukRx/A1cZow5K03MTp1Ll0SyohXUqVKu3xKdihHXOLg0SO5h46rFFllKs2KWet2XFZt/sx4tEYag+TVhicBe2rVtOjivGtNdtlRSw2VlBpXQzNrsqpGFD6kGq6v4wuoNldQGZtv8NcFsrVqodTSqamVD9i1R0IGC+Z5CsmsDUEUjOBMRyXgzxDAVk2j7Q4NuhSba7+x8tWa2tLCowSckg6myBlzDxCaeIrraslHQElQCUZrErXUdWNOXAwATvnoDjGvxfU2y1WklkCDCZsDm3SyevAGKbThirenpkgHu4zklNtiWOpLJjGHdVIDBxqVWCvhlBGoHBE425FwillCtqJrYhHt8xAWdaymltVKZa0enSoBftqgETw//AGiVJw6W8RsWWskKFQDNFF9mnzLMvjzhhR6znAVtJJn+B56lt9tKqwarZidI743UNrTPUF1UOPUupd5pr8KcKqqq1soXSBpstVsKldWksH1MpSqsFSSG0AkE7zdZwfD0NZxLZBCsWZmdgiHD2aFJIQEqrMFAyVBOcQCSiaeF4tLF1I2oZI+hUlWBB3DBgQQdwQQek9gG2IiAIiIAiIgHFzjmBopawJq06c9dlJAZjgE4UZY4HQSNv8QWL5RK0hLXKBzYfLI8s2hwdPwnBX6+8mOL4YuoAcoQQwIx2OcHPUHuPaRXD+GdHl6LSBXY9oAVdOpw6sAPurpc4A77ySwY5c2djk4bxXY5A8qtWepLEVnIZy7OgVfT7pnPTDAmbeJ8Tuj2oVrJrsrQIHPmWBxWQUXG+A//AAmdnFcjZ7Xs84qXRUxpB0hSzKVP8QZic/SYWeHdTWN5zBnsS0EKAUdAqqV9xoXSQeuoxsQxZ9YMq+dkcQ9ViqqgMVfVsdIR2DZAAOhwdifhboBM+R81e8WFqwgRygGSW2wfVkDBwRt2OZrs8PB21WWFjrFmwC76QjKcdVZAAR3/AEnTyvlhp8z7Qv5jmw5AGGPxYx22EbElzZ36HfERImUREQBERAEREAREQCI53y0t61GT3A7j3Hz/ANdpAy6yK5hyMN6kwp7jsf6Sh4hw5zbtq691/BY6bVKK5J/mV+Jvu4CxPiQ/UDI/MTV5Tfwn8jOflXOLw1gs1JPdMxmVVRYgKMk9BOvh+T2sfh0j3bb9OsneA5atQ23bu39PYTf0vDrbn9pYj5/g17tVCtbbs95fwQqTHc7k/P8ApOqInWQhGuKjHoillJyeWJSuV+GrTob4bKRwtQLFlINHEWPxLLtgrZS2FbqyuVOkFhLrEmRKXyvwdclnDu60k0vWWIYkuy08TXbxG6f3tj2Ulgdz5QJc4E3868LXNbfbStWu0ad2NZYGhqcuwQn0lsgb7e0tsQCoWeEbs2MpTNnmBvU3rU2cO9aN6fh013KR0HmscHU2ff8AdWzzA6001enhR6XJ0Cni/wC0OinyxlTWQABgAoBgDBFuiAUrgvBVuahaKyiNX5ihmIvZKeKre6waQGste6osGzkV7s2AJpv8HcY/xWVEnhTQ7FiXdzw/letjWXZfOy/xad1OjWCzXuIBE+HqzptcqVFl1lihhg6NlBIPTOksPkwzg5A9krEAREQBERAEREAREQBERAEREAREQBERAEREAREQBERAE1WcUisFZ1DN8IJAJ+gPWbZWeN4VgONVqWdr/wC7IXUGXylVVLdF0vqPqwPVsTvPURlLBPf7Qqyw81MoCWGoZUDqW32A+cwXm1BBIvrIXGSHXAycDO+2+0ieK5datlRBJNtY4e4jJ+H16ycbbC1QT0Ni7bmYXcMy38QBW2LBw4QhWKnRq1eoDC4+ZE9wiHOyd4bjq7M6LEfGM6WDYz0zg7dD+U94fjK7M6LFfHXSwbH1wduh/KVy6m3+1PZUjestSxKOoCtXXps3A1hWrs6En1ADGrM7vClemuxdDr9tawDIyZRnYoRqAzkf/uIwFNt4JuIiRMoiIgCIiAIiIAiIgCIiAIiIAiIgCIiAIiIAiIgCIiAIiIAiIgCIiAIiIAiIgCeGIgCDEQDwQsRAMoiIAiIgCIiAIiIAiIgCIiAf/9k="/>
          <p:cNvSpPr>
            <a:spLocks noChangeAspect="1" noChangeArrowheads="1"/>
          </p:cNvSpPr>
          <p:nvPr/>
        </p:nvSpPr>
        <p:spPr bwMode="auto">
          <a:xfrm>
            <a:off x="155575" y="-1050925"/>
            <a:ext cx="4257675" cy="2200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100" name="AutoShape 4" descr="data:image/jpeg;base64,/9j/4AAQSkZJRgABAQAAAQABAAD/2wCEAAkGBhISERUUExAWFBQVFxcVGBcVGBoVFBcVGRoWFhUbFBoaHCcgFxkjGRgVHy8gJCcqLCwsFiAxNTAqNSYrLCkBCQoKDgwOGg8PGjUkHyQtLDM0LS8vKS4sLjExLC8sNDYqLCk0LC8tLy8sLC8sLC8uLCwpLywsNCwsLywsKS80LP/AABEIAKEBOAMBIgACEQEDEQH/xAAbAAEAAgMBAQAAAAAAAAAAAAAABQYCAwQBB//EAEEQAAICAQIEBAMGAwUFCQAAAAECAAMREiEEBTFBBhMiUTJhcSNCgZGhsVLB0RQzYnLwFRais/EHJDQ1U3N0kuH/xAAaAQEAAgMBAAAAAAAAAAAAAAAAAgUDBAYB/8QAMxEAAgIBAgUCAwcDBQAAAAAAAAECAxEEIQUSMUFRE2FxgfAiIzKRscHRoeHxFCQzNGL/2gAMAwEAAhEDEQA/APuMREAREQBERAPDKLT4suqcB2R2t4p6vvbBuKfhKcAtpQLoyQuotpOQpOtr3NNq1r6mCjGcE4GMkMcE+5AP1EN4PG8bspnI/E3EE0O7pYtnD8AXxt9pxD8QpZANgchc++jAA7dfI/GF3EeT9ki+a4G53VDUbiNIZjqGNO+nOc4GMGfp43htgr1/IDA6ZI/Uk/jOuvh1XooG5OwA3PU/U+8jGcZfheSMZxn+F5NkREkTEREAREQBERAEREAREQBERAEREAREQBERAE5ObcYaaLbQATXW74PQ6VLb/lOueMudjuIBULvGV9Su1lFZCF0K1uxLOOEPHAAlegQCvplidWFA0ni5p4n4n7VRbWAlHFeqvYWWVjhGR62JYqALyp67hjvsBe/LHsOuenfGM/XG04xbw64XNYCggAacAHc49syEpxh+J4JKLl0RAWeMLVtrq8pCxsatyDhTptSr06mGnZ9X3idOMbyc5Bx730La4VdZJAQkgKDgZJ7nGflnG+MnsFSNhtKnBJBwDg9CQfebFUDYDA+UmnkiexEQBERAEREAREQBERAOfj+MFVZc9u3uewlJ43jntbU5z7DsPkBJ/wAWudCDsWJ/IbfuZUuN4oVoWxnGAB/EzEKqj5liB+M57iV0pW+kui/U5Xi9853eiuixt5ZvktyLnJrYI26E/wD1J7j5e4/0aRyzxC9pTUUXIqDLosYFrKq7NrM6U3fSFYEnT132sE0Iynp5qS6lZCVmlsUl1Po0TRwNhatCepVSfqQDN86+Lykzu4y5kmIiJ6SEREAREQBERAEREAREQBERAEREAREQBETRxzkVuR1Cn9pGcuWLl4PYrLwQPNOZmwlQcIP+L5n5fKR88kHx3iYJY6BV9JrUO7FULuLiwOFJ9Pladgcs2OxnETlZqJuT3Z0CUKopIsfCcW1bZU/Udj9ZauG4gOgYdCP+v6ykcFxGutW9O4+6dS+2xwP1APYyzeHXOhh7Nt+IEs+E3yjb6T6P9TU1tcXDnXUloiJ0xUiIiAIiIAiIgCIiARPiXhNdOQN0Or546N/X8JS+J4VLF02Irr1w6hhntsRLlxPOi3EDh6UFjAg3MThKqz2Y97G7J+JwJzcw8LZJNRAz909B9D2+kpddpZWS9SrfyUnFuGXOUboLdrp39n9dt0Urh+QU16dClVTThQzaMqAFYrnDMAF3O/pElOHoLsFXqxwP9fr+E708OXk40AfMsMfoSZMUchaqtjUym8qdLOCUVvoCDj5/9Jo1aO62X200vf8AYqtNw+/U2JWJpd28kzVWFUAdAAB9BtMpGck52LwysprurOm2pj6kbsQfvIeoYbESTnTRaa2OznVKp8kljH1/gRESRAREQBEjfEt9icJe9T6HSqxlbAbBVS2QDtnbbORnqD0PFzPxDZXYK1rX1Vgh3ZgvmMG0r6a2C7qPiK5z6dRBEAn4kHVzu0cNwjFFe7iBWMaiqazU1z76SQMIwG3UjOBkiD5H40tNVQetrHsWgaywANjUcHbZnTXhPTez986H6DoBeIlQPjFvKJNWB/Z1tVtZ1sxqS0gN5Xl5AY5GdXp1aNJBnTZ4us1MooUk2eXXmwjOOI/srF/R6fV6sDVt7GAWaJx8o5h59KW6dOsZxnOD0O/fcTsgCIiAIiIAiIgCYXV6lK+4I/OZzl5lzKuitrLG0qv5k9go7sTsBPJYw89CUFKUko9SrWVlSQeoODIY+GKQ5sTVW5IIZWzhg1jFgHDLkm185B652O8uQ4I8RWtjVGixhnQxBOM+nXjo2MfTON8Tibkl2fhB+YIx+u85G7RX0yfIm0/H7ou1dXLabSa+tn/BFcHworQKCTjJJPUszF2JwAMlmY7ADfYAbS28l4bRUM9W9X4ds/hI5eVCpWttywQFtCAuTjfoNz9JM8FxiW1rZWwZGGVYdCP9dpZcN0c65uy3Z9l3+Jq6u3mhiHTPXt8DfERL0rBERAEREA8dwASTgDck9AJXuM8V74qTP+Jv5Af1nviziyAtYPX1H8Nhn8c/lK1KPXa6cJ+nXtjuc5xLiNkLHVU8Y6snafFlgPqRSP8ADlT+pM6Od8dxNtSngSCSxWzVpDKpB3UMR6wcEdvqJWpI8h4spcu+zek/j0/I4/Wa+m11nMoWPKf5ox8N4xbTfH1MSWe+5aeU8qr4esV1g4yWYscu7n4mdvvMT1M7IidGkksI6mc5Tk5SeWxERPSJA+KeRWXAWcMwq4pfStpYr9mfjVsI2sdwCNjuCMb4tz4U1pX/AHliKqOcnGpRpbJIydwe3fMlea8Ua6XYdQMD6k4H6mUWVGv1Lolivqys4txa2quOnh1657pePrZb+SaHiu3O6pj2wR+uZNcs52l23wt/Cfb5HvKVMkcqQQcEbg/OV1PELoSzJ5RQUcUvrlmT5l4f7H0SJq4S/Wit/EoP5ibZ06aayjsYtSSaMbKwwKsAVIIIIyCDsQQeoxNL8BUzq5qQuoKqxUFlU9QrYyAfYToienpzWcsparyWprNQAXyyimvC40jSRjAwMDG2Iq5dUoAWpAAQQAqgAhPKBGBt9n6P8u3SdMQDkHKKMk+RXkoKydC5NY6ITjdRgenpMl5bSGZhUgZ2V2IRcsy/CzHG5HYnpOmIBhVUqgKqhQOgAwB9AJnEQBERAEREA1cTxS1rqY4H6n6SFt8RPn0qAPnkn9MTm5zxBa0jsvpH8/1nFOY1vErHY4VvCX9S3o0sFFSnu2TXC+IMnDqB/iHb6icXKvD9x4p7uItW6oO9nDLqLeXrYtkqVALYIAOTp3A+XFJrw7xHxIf8w/n/ACmTQa6dlirt38P+fJO2Powk6tsrf+3jw/bYm4iJ0ZSiVXnGeXFuJqGaHYedQNvWxx5lHs2fiXoRv1EtU5+P4xaq2sbooJ+vsB8ycD8ZjsS5ct4x38GxRd6Ut1mL6ryvro+xhyrjTdRVaV0mytHK9cFlDY/DM658o5lz++9stYQOyqSFX6Y6/U7zbybxLdQw9ZZM+pGOQR3xncH6fjmU8eM1c/K08ef7EZQy21t7H1KJhTaGUMpyGAIPuDuIl4nkwmcREAqnitD5ynsUA/InP7iVLnpr0DXT5u+FUo1ihvdwqtgAZ3x8huZ9F59yw21+ketdx8x3H+vaU5kIOCMEdjsZzOurdV7k+j3OP4lVKnUub6PcrfBcKq3U6AzMq4sdqnSxgK2Gqy1vjUnR9n1BIP3cS0cIpNiAdSy/uJplg8NcqOrzWGAPhz1J6Zx7dZgqhLUWRijWphLVXRivpFmiInWnciIiAQ/ihCaM+zKT9Nx+5EpvFadDagSuk5ABJIxvgLuTjsN59F4nhw6MrdGGJRuM4J6mKuPoexHuJz/FKmpqzscvxmmSsVvZ/qUniOFrahylJVmLGtPIf0HQoCp6QKrGIDawMAk7tgmW4RO3lfLGucAD0j4j2A7j6yuzK5qMVuVWZXyUIrctXI0I4evPtn8CSR+hE754qgAAdBtPZ11ceSCj4R3NUPThGHhJCJz8dxDouUqNrZxpDKv1JLHYfn1H1HHwPiOizSDYqWNn7NmGsFWdDtncaq7AD30mTMhKRI7l/ParjboYFaiAXBBQ5XVsc7YHv+00cF4qotcqti4D+WrF19baKH9Azk/36r8iPmIBMRIxfEfDdTfWAW0KdanUdKN26fGvX3HuJsTnlOoKbUDsXAXUCToZkPTvlWGPcEdQYB3xOXgOZ03rqqtSxR3Rgw3GRuPcEGdUAREQBERAKfxi4scf4m/fMrvNkqa9B5TeYCjG0VuWCg58uuxV9OvBU4YABjndt7tz3gDnzFG2PV/WQs4vUVy090k/kX1clbWsEN4fpVXu0JprOjTpqbh1z9pqHlsASwGjL/eyo20y2eH1+1z7Kf5SNAll5PwBrXLD1N1+Q7CZ9BXK7UKfZbmPUSVdTj5JCIidaUokD42RjwjY7FSf8uR+e+JPTC6kOpVhkMCpHuCMGYrq/UrlDyj1PDPjUSe5v4QvqcitGtQ/CyjJ+jAdD8+h/QbeReDrbHzcjV1jrnZm+QHUfM/l8uKWivdnp8rz/T8zZ5ljJcfDCMOEp1ddAPXOxyV/4SIkkiAAADAAwB8onb1w5IKPhGszKJzf2hlHqRjjO64II9wM56dsTfXYGAIOQdwRPVJPYxxmnseWthSfYEyL5fSnF8NTbbWuuyqtyVyuCyhiAc5x9TJPiPgb6H9pF+GLgvA8Ln/0KugJJ9C9AN5CajJ4l09zPKuuWnk5pPddfgzenI6EywrBI39RLdPrNvJ+ON/D1WldJsrR8DfGoA4z+MX3F1ZFJqsKnSXUMPrjOGA7jOd+01eHuXWUcNVVY4dq0VcqNIwAAAPfAHXv126SNcYxeILC9iFNdEaW68J5WyWOzz7ePckYiJnPBEwuLYyu+O3uO/4zUOLGQGVlzsNWME+2QTv/AEkXJJ7kHNJ4Z0SJ4rilfihwz1qymk3aj1BV1TGPo3XMlpAP/wCar/8ADf8A51cjZusM2qKoWcymsrlZ2Dw5w+c6PzZsfvMF40pxicMqqKzQ9uwwdQsRNt8Ywx7de8kH4kA4AZiOuB0/E4HttnMiE5dY/GrxS3L5QqaooU9YJZSQT29Sg77jGO+RiUK4PFaSftgwaOvTQlJYS+y+3f5E7ERNkHDzjg7LailV3lEkZbSWOn7wGGUrkbZByATjBwRH/wC6wJBawAgUAitAiYoNpAVdR0gizGMnGmT0QCB5b4X8um6p7dYuQV5VdBFa1ilepbLaRuemew6Tk/3KLeY1nEanfXutegKxXhFrbBdslTwiNgnDaiDttLTEArj+DgCPLuNYDgjA9aoK6KtKuGBzihD6tSkn1IxCkep4RxYGFxwXDsunclb7+JqCnPpAe5gcg5CjGk7yxRAIvknIhwwwHLfZ017jG1SaAfx6yUiRXMOdhPSmGbuew/rMN18KY803gyV1yseIolYlSu5hY3Vz9BsP0mrzm/ib8zKiXGYZ2g/z/wAm6tBLvIuUguZ+JlDGjhx5vFatAr3ATZWL2n7tYDKc9+g3zjk4fnFqn4tQ9m3/AF6zs5ZwHDPe3EohW9h6/W+4wF3XVpYbDt7HYzbp18NR9mDw/f8AYR08aW5XLKxtjpn/ANdHjzg6+S8pNKHXY1tjnXY7fecgD0r0RQAAAOwE2WcnpP3MfQkftO2JuyprmsSin8dzTd03Jyzu/l+hFcYKuGVGFWS1ldQ33BsdUzk56asyVkF4t83y6vLoe0i+hyEK5ASxH31EbHGM9up2yZOKdtxj5RXGMG4xWF8DJYs1Rm3ltvv8Py7nsREymsJz8w/urP8AI37GdE5Oaswps0IXbQ2FUgE5GNs7Znj6E695r4nN4W/8Fwv/ALFP/LWcnjo/9xs+tX/NrnV4WVxwdC2VtW61VqVbGr0qFycdM4zg7jO+DtOXxxVY3ButdTWszV7JjIAdWJwevTG3vnpmYpf8Xy/Y36v++stfj8rH4vJPiJhUxKgldJIBI2OD3GRscRMxXMzkBxHH2cK5BUNUzFlPQjJyQO22+36yfmjjqg1bArn0nAxnfBx+M1765SjmDw0ampqlOOYPEl0f7M1PYl9TBLSNQxqQgOp+Weh+omPJOV/2eiunzGs0KF1PjOAMAADoANgPYd+s+f8AF8clYBbVv/CjOdupIQEgDbfpuJJ8g8WqLQhsZlbPUNpOOprdhpbGd8E7Z9pX08R5mueOPfsV+n43KUVXZHEW+q6Z6fl8y281pcqGr+NG1Ae4wQw/EH9BOXlfiFbPTZhH6ewP0z0PyMmJVPFdOLFIXGV646nJ/M7j85sauU6PvoP4rszNrpT0/wB/B7d12fb5MtWZ7Pl1PiJFPoewHbAWu3U2c4KALmxdjuoIl98O86XiaQ4IJ2yRsDnoQO2f3Bnum1qufLKOGe6TiCvlySjyv9f0JSc3MeGL1kKcNsVPswII+m4nTE3ZRUk4vuWM4qcXF9yD4DxD6il4CMNs9Bn2Pt9ek2/7DB4wcUL32rNegEaCCQfrjYHHvg/Xm8W1DSjad8kE4+WwJ/CU/wD23WjEanUjIyEsAYjqqMFxY2fuqSdjttKeeqnRN1TXNjv0ZTLid+hslS1zbYz3w/OzPqEg+ZcTZw7l1UNW5BOdsNjB3HTOBvMPCniEcQhUsSy/xAq2BjZgwBDDI6joQe8nnUEYIyPY7iWD/wBxWpQeH+j9zebWqqUq3yvt7P3RzcFzKu0ZVhnuD8Q+onVPm/ML1qJ1A7MVwFZ2zvsFUEnYHoOxmzlPi5UsQCxmVsDBV9H+XURpV8fdJB7YmhVxJvacfmv4K2ji8nhWQ+LX8f3PokTGuwMAwOQQCPoZlLlPJfJ53QiIg9ERPGbAyeggETzvmWn0KcE9T7D2+sgJsutLMWPUnMwnEavUPUWOT6dvgdBTUqo4ERPJqmY9mVVpUgqcEd5jE9TaeUGsls5fxotTPfoR7H+k6ZXOQ34s09mH6jcfzljnZ6HUO+lSfXoyh1FXpzwuhRufeNbVtZKdKqjadRXLEjIbrsBn5Z2kv4S8SNxIZLMeYuDkDAZdhk+xz+8g+f8Ag683M1Ka0clviUEE7sDnG2c4k34S8NNw+p7CNbDGAcgL13265ldp3rP9U+fPLv8ADHsQfLyljiIl8YhKV4k8Y2Jaa6SAEOGYrklt8gZ2x07dvbrdZRvEvhC5rmspXWrnURqAIY5z1xt+PeVvEnf6X3PXO+OpOGM7kn4R8TNxBau3GsDUCBjK7A57Agkfn8pz+K/Fj02eVTgEAFmIzucEBc7dD7d5t8H+GrKGay0aWI0hQQcAkElsbZyB395zeLPCtttvm0jVqA1LkA5ACgjOBjAHftNWT1f+iWM82fnj+f2JfZ5jZ4U8WPdZ5V2CSCVYDGSMkhsbdOm3aezX4S8K21W+bcNJUEKuQTkgglsZGMH37xNzh7u9H77rnv1x7kJ4zsXGIiWBE+d+LeVcQhIrRTW7HLFinoOTpTCNg9u2BnHbETRy9xcrFFRUUqMOz5GAFAUqAmAOoO+J9ZZARgjI9j0kbd4coY50afkpwD07dvwx1lLdw6W/pNY9zn9RwqeX6LWH2ee52cCxNSEnJ0r+wnD4h5e1tY0jLKc47kdCB+h/CSiIAAAMAbAfKey0nUp1+nLwXNlCsq9Kfg+Qng+IJsNlKaz6MC51wgJOkEVgq2cEnfJz0AEtngChqx5ZOStYBx0yCP6neWniuXVWfGgJ9+h/MbzXy/lNdOSgOT3Jyce0rq9FZXapZXKviVNXDrar4yTXKn756Y6HbERLcvTi5vwRtqZRjVsRn3G/4Z6fjPmnF8FxPnNrqTCZ8sGxlO4wSwFezEEjOSAD3yZ9YmnieDSwYdA316j6HqJoarR+s+eL36FZrdB6754vEsY36FE8DcK1VoB21M7YDF8Ar0LsAX3Gcn5e0+gzg4PklVb61BzvjJyBn2/ad8no6Z1Qan1yZNBRZRW42dW87fIpPjLlt6lnpRTrI3J0hc4DHZW37jIwSd5Vk5XZqp9CqtZDZ813PcsCpUBiWJOvY7z68RI/ieQUPvo0n/D6fft07+01L9BJtyqfXyaOp4ZJycqWt98PPc95C2eHTPsf0JA/SSE18PQqKFUYA2E2Szqi4QjF9ki4pg4Vxi+qSQiImQyiaeM/u3/yt+xm6eMoIIPQ7SM1zRaPYvDyUqezK6oqxU9QcTGcC008M6VPO5o40gVsWsNagZLghSqjcnJG22d/ywd5AXXWrXrFz+lwVDOA4qZwFNiac2MfUMMRgDsQwljupVwVZQynqGAYHvuDsZpTl1Q04prGgkrhFGknqVwPSTgdPaZYTUVuY5xbex0mIiYTIdXKv75Pr/Iy1yucho1Wauyj9TsP5yxzqeDxaobfdlPrmnZj2E4ea81FAT7N7Gsfy1WsAsW0u/3mAAwh3JwO+BkjukRx/A1cZow5K03MTp1Ll0SyohXUqVKu3xKdihHXOLg0SO5h46rFFllKs2KWet2XFZt/sx4tEYag+TVhicBe2rVtOjivGtNdtlRSw2VlBpXQzNrsqpGFD6kGq6v4wuoNldQGZtv8NcFsrVqodTSqamVD9i1R0IGC+Z5CsmsDUEUjOBMRyXgzxDAVk2j7Q4NuhSba7+x8tWa2tLCowSckg6myBlzDxCaeIrraslHQElQCUZrErXUdWNOXAwATvnoDjGvxfU2y1WklkCDCZsDm3SyevAGKbThirenpkgHu4zklNtiWOpLJjGHdVIDBxqVWCvhlBGoHBE425FwillCtqJrYhHt8xAWdaymltVKZa0enSoBftqgETw//AGiVJw6W8RsWWskKFQDNFF9mnzLMvjzhhR6znAVtJJn+B56lt9tKqwarZidI743UNrTPUF1UOPUupd5pr8KcKqqq1soXSBpstVsKldWksH1MpSqsFSSG0AkE7zdZwfD0NZxLZBCsWZmdgiHD2aFJIQEqrMFAyVBOcQCSiaeF4tLF1I2oZI+hUlWBB3DBgQQdwQQek9gG2IiAIiIAiIgHFzjmBopawJq06c9dlJAZjgE4UZY4HQSNv8QWL5RK0hLXKBzYfLI8s2hwdPwnBX6+8mOL4YuoAcoQQwIx2OcHPUHuPaRXD+GdHl6LSBXY9oAVdOpw6sAPurpc4A77ySwY5c2djk4bxXY5A8qtWepLEVnIZy7OgVfT7pnPTDAmbeJ8Tuj2oVrJrsrQIHPmWBxWQUXG+A//AAmdnFcjZ7Xs84qXRUxpB0hSzKVP8QZic/SYWeHdTWN5zBnsS0EKAUdAqqV9xoXSQeuoxsQxZ9YMq+dkcQ9ViqqgMVfVsdIR2DZAAOhwdifhboBM+R81e8WFqwgRygGSW2wfVkDBwRt2OZrs8PB21WWFjrFmwC76QjKcdVZAAR3/AEnTyvlhp8z7Qv5jmw5AGGPxYx22EbElzZ36HfERImUREQBERAEREAREQCI53y0t61GT3A7j3Hz/ANdpAy6yK5hyMN6kwp7jsf6Sh4hw5zbtq691/BY6bVKK5J/mV+Jvu4CxPiQ/UDI/MTV5Tfwn8jOflXOLw1gs1JPdMxmVVRYgKMk9BOvh+T2sfh0j3bb9OsneA5atQ23bu39PYTf0vDrbn9pYj5/g17tVCtbbs95fwQqTHc7k/P8ApOqInWQhGuKjHoillJyeWJSuV+GrTob4bKRwtQLFlINHEWPxLLtgrZS2FbqyuVOkFhLrEmRKXyvwdclnDu60k0vWWIYkuy08TXbxG6f3tj2Ulgdz5QJc4E3868LXNbfbStWu0ad2NZYGhqcuwQn0lsgb7e0tsQCoWeEbs2MpTNnmBvU3rU2cO9aN6fh013KR0HmscHU2ff8AdWzzA6001enhR6XJ0Cni/wC0OinyxlTWQABgAoBgDBFuiAUrgvBVuahaKyiNX5ihmIvZKeKre6waQGste6osGzkV7s2AJpv8HcY/xWVEnhTQ7FiXdzw/letjWXZfOy/xad1OjWCzXuIBE+HqzptcqVFl1lihhg6NlBIPTOksPkwzg5A9krEAREQBERAEREAREQBERAEREAREQBERAEREAREQBERAE1WcUisFZ1DN8IJAJ+gPWbZWeN4VgONVqWdr/wC7IXUGXylVVLdF0vqPqwPVsTvPURlLBPf7Qqyw81MoCWGoZUDqW32A+cwXm1BBIvrIXGSHXAycDO+2+0ieK5datlRBJNtY4e4jJ+H16ycbbC1QT0Ni7bmYXcMy38QBW2LBw4QhWKnRq1eoDC4+ZE9wiHOyd4bjq7M6LEfGM6WDYz0zg7dD+U94fjK7M6LFfHXSwbH1wduh/KVy6m3+1PZUjestSxKOoCtXXps3A1hWrs6En1ADGrM7vClemuxdDr9tawDIyZRnYoRqAzkf/uIwFNt4JuIiRMoiIgCIiAIiIAiIgCIiAIiIAiIgCIiAIiIAiIgCIiAIiIAiIgCIiAIiIAiIgCeGIgCDEQDwQsRAMoiIAiIgCIiAIiIAiIgCIiAf/9k="/>
          <p:cNvSpPr>
            <a:spLocks noChangeAspect="1" noChangeArrowheads="1"/>
          </p:cNvSpPr>
          <p:nvPr/>
        </p:nvSpPr>
        <p:spPr bwMode="auto">
          <a:xfrm>
            <a:off x="155575" y="-1050925"/>
            <a:ext cx="4257675" cy="2200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102" name="Picture 6" descr="http://anthro.palomar.edu/biobasis/images/meio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786190"/>
            <a:ext cx="5529487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3200" dirty="0" smtClean="0"/>
              <a:t>What makes Meiosis different from Mitosis?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Meiosis involves two separate cell divisions (Meiosis I and Meiosis II) </a:t>
            </a:r>
          </a:p>
          <a:p>
            <a:pPr lvl="0"/>
            <a:endParaRPr lang="en-CA" dirty="0" smtClean="0"/>
          </a:p>
          <a:p>
            <a:pPr lvl="0"/>
            <a:r>
              <a:rPr lang="en-US" dirty="0" smtClean="0"/>
              <a:t>The resulting daughter cells have </a:t>
            </a:r>
            <a:r>
              <a:rPr lang="en-US" b="1" dirty="0" smtClean="0"/>
              <a:t>half</a:t>
            </a:r>
            <a:r>
              <a:rPr lang="en-US" dirty="0" smtClean="0"/>
              <a:t> the number of chromosomes as the parent cell. Therefore daughter cells  are NOT identical to parent cell.</a:t>
            </a: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lvl="0"/>
            <a:r>
              <a:rPr lang="en-US" dirty="0" smtClean="0"/>
              <a:t>In meiosis, a diploid cell (2n) produces four haploid (n) daughter cells </a:t>
            </a:r>
          </a:p>
          <a:p>
            <a:pPr lvl="0"/>
            <a:endParaRPr lang="en-CA" dirty="0" smtClean="0"/>
          </a:p>
          <a:p>
            <a:pPr lvl="1">
              <a:buNone/>
            </a:pPr>
            <a:r>
              <a:rPr lang="en-US" b="1" dirty="0" smtClean="0"/>
              <a:t>Meiosis I</a:t>
            </a:r>
            <a:r>
              <a:rPr lang="en-US" dirty="0" smtClean="0"/>
              <a:t> - reduces the number of chromosomes from diploid to haploid. This is referred to as </a:t>
            </a:r>
            <a:r>
              <a:rPr lang="en-US" b="1" dirty="0" smtClean="0"/>
              <a:t>reduction division.</a:t>
            </a:r>
          </a:p>
          <a:p>
            <a:pPr lvl="1"/>
            <a:endParaRPr lang="en-CA" dirty="0" smtClean="0"/>
          </a:p>
          <a:p>
            <a:pPr lvl="1">
              <a:buNone/>
            </a:pPr>
            <a:r>
              <a:rPr lang="en-US" b="1" dirty="0" smtClean="0"/>
              <a:t>Meiosis II – </a:t>
            </a:r>
            <a:r>
              <a:rPr lang="en-US" dirty="0" smtClean="0"/>
              <a:t>is the same as mitosis</a:t>
            </a: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13x8meiosis-compari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9635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CA" dirty="0" smtClean="0"/>
              <a:t>Phases of Meiosis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There are 8 phases (stages) of Meiosis</a:t>
            </a:r>
            <a:endParaRPr lang="en-CA" dirty="0"/>
          </a:p>
        </p:txBody>
      </p:sp>
      <p:pic>
        <p:nvPicPr>
          <p:cNvPr id="2050" name="Picture 2" descr="http://cyberbridge.mcb.harvard.edu/images/mitosis6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1" y="2285992"/>
            <a:ext cx="3112655" cy="4357718"/>
          </a:xfrm>
          <a:prstGeom prst="rect">
            <a:avLst/>
          </a:prstGeom>
          <a:noFill/>
        </p:spPr>
      </p:pic>
      <p:pic>
        <p:nvPicPr>
          <p:cNvPr id="2052" name="Picture 4" descr="http://cyberbridge.mcb.harvard.edu/images/mitosis7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3772" y="2428868"/>
            <a:ext cx="295791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 smtClean="0">
                <a:cs typeface="Times New Roman" pitchFamily="18" charset="0"/>
              </a:rPr>
              <a:t>PROPHASE I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nuclear membrane begins to disappear</a:t>
            </a:r>
            <a:endParaRPr lang="en-CA" dirty="0" smtClean="0"/>
          </a:p>
          <a:p>
            <a:pPr lvl="0"/>
            <a:r>
              <a:rPr lang="en-US" dirty="0" smtClean="0"/>
              <a:t>Centrioles move to opposite poles and spindle fibers are made</a:t>
            </a:r>
            <a:endParaRPr lang="en-CA" dirty="0" smtClean="0"/>
          </a:p>
          <a:p>
            <a:pPr lvl="0"/>
            <a:r>
              <a:rPr lang="en-US" dirty="0" smtClean="0"/>
              <a:t>Chromosomes come together in homologous pairs, this structure is called a </a:t>
            </a:r>
            <a:r>
              <a:rPr lang="en-US" b="1" u="sng" dirty="0" smtClean="0"/>
              <a:t>tetrad</a:t>
            </a:r>
            <a:r>
              <a:rPr lang="en-US" b="1" dirty="0" smtClean="0"/>
              <a:t> </a:t>
            </a:r>
            <a:r>
              <a:rPr lang="en-US" dirty="0" smtClean="0"/>
              <a:t>because it consists of 4 chromatids</a:t>
            </a:r>
            <a:endParaRPr lang="en-CA" dirty="0" smtClean="0"/>
          </a:p>
          <a:p>
            <a:pPr lvl="0"/>
            <a:r>
              <a:rPr lang="en-US" dirty="0" smtClean="0"/>
              <a:t>During this time crossing-over can occur</a:t>
            </a:r>
            <a:endParaRPr lang="en-CA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rc_mi" descr="http://www.biologycorner.com/resources/me-pro1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071670" y="444110"/>
            <a:ext cx="6277424" cy="641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4282" y="500042"/>
            <a:ext cx="2071670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4"/>
              </a:rPr>
              <a:t>http://highered.mcgraw-hill.com/sites/0072495855/student_view0/chapter28/animation__random_orientation_of_chromosomes_during_meiosis.html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3714776"/>
          </a:xfrm>
        </p:spPr>
        <p:txBody>
          <a:bodyPr/>
          <a:lstStyle/>
          <a:p>
            <a:r>
              <a:rPr lang="en-US" b="1" u="sng" dirty="0" smtClean="0"/>
              <a:t>Over view of Prophase I: </a:t>
            </a:r>
            <a:r>
              <a:rPr lang="en-US" dirty="0" smtClean="0"/>
              <a:t>Chromosomes form, homologous chromosomes start to pair up and crossing over can occur.  This creates more genetic diversity.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91138" name="irc_mi" descr="http://anthro.palomar.edu/biobasis/images/meiosis_prophase_1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57158" y="3143248"/>
            <a:ext cx="8336591" cy="200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 smtClean="0">
                <a:cs typeface="Times New Roman" pitchFamily="18" charset="0"/>
              </a:rPr>
              <a:t>METAPHASE I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 smtClean="0"/>
              <a:t>Chromosomes line up in middle of cell, but  they line up in HOMOLOGOUS PAIRS</a:t>
            </a:r>
            <a:endParaRPr lang="en-CA" sz="3600" dirty="0" smtClean="0"/>
          </a:p>
          <a:p>
            <a:pPr lvl="0"/>
            <a:r>
              <a:rPr lang="en-US" sz="3600" dirty="0" smtClean="0"/>
              <a:t>Crossing-over can occur here too </a:t>
            </a:r>
            <a:endParaRPr lang="en-CA" sz="3600" dirty="0" smtClean="0"/>
          </a:p>
          <a:p>
            <a:pPr eaLnBrk="1" hangingPunct="1">
              <a:lnSpc>
                <a:spcPct val="90000"/>
              </a:lnSpc>
            </a:pPr>
            <a:endParaRPr lang="en-US" sz="3600" dirty="0" smtClean="0">
              <a:cs typeface="Times New Roman" pitchFamily="18" charset="0"/>
            </a:endParaRPr>
          </a:p>
        </p:txBody>
      </p:sp>
      <p:pic>
        <p:nvPicPr>
          <p:cNvPr id="51204" name="Picture 4" descr="Metaphase 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857628"/>
            <a:ext cx="2448272" cy="2676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irc_mi" descr="http://www.phschool.com/science/biology_place/biocoach/images/meiosis/memet1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714356"/>
            <a:ext cx="892975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CA" dirty="0" smtClean="0"/>
              <a:t>Important terms: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/>
          </a:bodyPr>
          <a:lstStyle/>
          <a:p>
            <a:r>
              <a:rPr lang="en-US" b="1" dirty="0" smtClean="0"/>
              <a:t>Diploid</a:t>
            </a:r>
            <a:r>
              <a:rPr lang="en-US" dirty="0" smtClean="0"/>
              <a:t> </a:t>
            </a:r>
            <a:r>
              <a:rPr lang="en-US" b="1" dirty="0" smtClean="0"/>
              <a:t>(2n) </a:t>
            </a:r>
            <a:r>
              <a:rPr lang="en-US" dirty="0" smtClean="0"/>
              <a:t>means having paired chromosomes</a:t>
            </a:r>
            <a:endParaRPr lang="en-CA" dirty="0" smtClean="0"/>
          </a:p>
          <a:p>
            <a:r>
              <a:rPr lang="en-US" b="1" dirty="0" smtClean="0"/>
              <a:t>Haploid (n) </a:t>
            </a:r>
            <a:r>
              <a:rPr lang="en-US" dirty="0" smtClean="0"/>
              <a:t>means single chromosomes (NOT paired)</a:t>
            </a:r>
            <a:endParaRPr lang="en-CA" dirty="0" smtClean="0"/>
          </a:p>
          <a:p>
            <a:pPr lvl="1"/>
            <a:r>
              <a:rPr lang="en-US" dirty="0" smtClean="0"/>
              <a:t>In human somatic (body) cells there are </a:t>
            </a:r>
            <a:r>
              <a:rPr lang="en-US" b="1" dirty="0" smtClean="0"/>
              <a:t>46 chromosomes</a:t>
            </a:r>
            <a:r>
              <a:rPr lang="en-US" dirty="0" smtClean="0"/>
              <a:t> (23 pairs) therefore we say this is </a:t>
            </a:r>
            <a:r>
              <a:rPr lang="en-US" dirty="0" smtClean="0">
                <a:solidFill>
                  <a:srgbClr val="FF0000"/>
                </a:solidFill>
              </a:rPr>
              <a:t>diploid (2n)</a:t>
            </a:r>
            <a:endParaRPr lang="en-CA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In human sperm or egg cells there are </a:t>
            </a:r>
            <a:r>
              <a:rPr lang="en-US" b="1" dirty="0" smtClean="0"/>
              <a:t>23 chromosomes</a:t>
            </a:r>
            <a:r>
              <a:rPr lang="en-US" dirty="0" smtClean="0"/>
              <a:t> (half the number of chromosomes) therefore we say this is </a:t>
            </a:r>
            <a:r>
              <a:rPr lang="en-US" dirty="0" smtClean="0">
                <a:solidFill>
                  <a:srgbClr val="FF0000"/>
                </a:solidFill>
              </a:rPr>
              <a:t>haploid (n)</a:t>
            </a:r>
            <a:endParaRPr lang="en-CA" dirty="0" smtClean="0">
              <a:solidFill>
                <a:srgbClr val="FF0000"/>
              </a:solidFill>
            </a:endParaRP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dirty="0" smtClean="0">
                <a:cs typeface="Times New Roman" pitchFamily="18" charset="0"/>
              </a:rPr>
              <a:t>ANAPHASE I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Chromosomes are pulled apart, but it is DIFFERENT than mitosis. </a:t>
            </a:r>
            <a:endParaRPr lang="en-CA" dirty="0" smtClean="0"/>
          </a:p>
          <a:p>
            <a:pPr lvl="0"/>
            <a:r>
              <a:rPr lang="en-US" dirty="0" smtClean="0"/>
              <a:t>The centromeres DO NOT divide, instead chromosomes stay together. </a:t>
            </a:r>
            <a:endParaRPr lang="en-CA" dirty="0" smtClean="0"/>
          </a:p>
          <a:p>
            <a:pPr lvl="0"/>
            <a:r>
              <a:rPr lang="en-US" dirty="0" smtClean="0"/>
              <a:t>One chromosome from each homologous pair is pulled to opposite ends of the cell. </a:t>
            </a:r>
            <a:endParaRPr lang="en-CA" dirty="0" smtClean="0"/>
          </a:p>
          <a:p>
            <a:endParaRPr lang="en-US" sz="3200" dirty="0" smtClean="0"/>
          </a:p>
        </p:txBody>
      </p:sp>
      <p:pic>
        <p:nvPicPr>
          <p:cNvPr id="49156" name="Picture 4" descr="Anaphase 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572008"/>
            <a:ext cx="1960167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irc_mi" descr="http://www.phschool.com/science/biology_place/biocoach/images/meiosis/meana1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1428736"/>
            <a:ext cx="914400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 smtClean="0">
                <a:cs typeface="Times New Roman" pitchFamily="18" charset="0"/>
              </a:rPr>
              <a:t>TELOPHASE I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smtClean="0"/>
              <a:t>The cell contents divide. </a:t>
            </a:r>
            <a:endParaRPr lang="en-CA" sz="3600" dirty="0" smtClean="0"/>
          </a:p>
          <a:p>
            <a:pPr lvl="0"/>
            <a:r>
              <a:rPr lang="en-US" sz="3600" dirty="0" smtClean="0"/>
              <a:t>The nuclear membrane may reappear, but cell usually goes into </a:t>
            </a:r>
            <a:r>
              <a:rPr lang="en-US" sz="3600" b="1" dirty="0" smtClean="0"/>
              <a:t>Prophase II.</a:t>
            </a:r>
            <a:r>
              <a:rPr lang="en-US" sz="3600" dirty="0" smtClean="0"/>
              <a:t> </a:t>
            </a:r>
            <a:endParaRPr lang="en-CA" sz="36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7108" name="Picture 4" descr="Telphase 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86190"/>
            <a:ext cx="2304256" cy="2734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irc_mi" descr="http://www.phschool.com/science/biology_place/biocoach/images/meiosis/metel1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1643050"/>
            <a:ext cx="9011031" cy="432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95855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dirty="0" smtClean="0">
                <a:cs typeface="Times New Roman" pitchFamily="18" charset="0"/>
              </a:rPr>
              <a:t>What is the result of meiosis I?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At the end of </a:t>
            </a:r>
            <a:r>
              <a:rPr lang="en-US" b="1" dirty="0" smtClean="0"/>
              <a:t>Meiosis I</a:t>
            </a:r>
            <a:r>
              <a:rPr lang="en-US" dirty="0" smtClean="0"/>
              <a:t>, each of the two cells has HALF the original number of chromosomes </a:t>
            </a:r>
          </a:p>
          <a:p>
            <a:endParaRPr lang="en-CA" dirty="0" smtClean="0"/>
          </a:p>
          <a:p>
            <a:pPr lvl="0"/>
            <a:r>
              <a:rPr lang="en-US" dirty="0" smtClean="0"/>
              <a:t>One chromosome from each original homologous pair. </a:t>
            </a:r>
          </a:p>
          <a:p>
            <a:pPr lvl="0"/>
            <a:endParaRPr lang="en-CA" dirty="0" smtClean="0"/>
          </a:p>
          <a:p>
            <a:pPr lvl="0"/>
            <a:r>
              <a:rPr lang="en-US" dirty="0" smtClean="0"/>
              <a:t>Since the chromosome number is halved, Meiosis I is referred to as </a:t>
            </a:r>
            <a:r>
              <a:rPr lang="en-US" b="1" u="sng" dirty="0" smtClean="0"/>
              <a:t>reduction division.</a:t>
            </a:r>
            <a:endParaRPr lang="en-CA" dirty="0" smtClean="0"/>
          </a:p>
          <a:p>
            <a:pPr lvl="0">
              <a:buNone/>
            </a:pPr>
            <a:endParaRPr lang="en-US" b="1" dirty="0" smtClean="0"/>
          </a:p>
          <a:p>
            <a:pPr lvl="0">
              <a:buNone/>
            </a:pPr>
            <a:endParaRPr lang="en-US" b="1" dirty="0" smtClean="0"/>
          </a:p>
          <a:p>
            <a:pPr lvl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two haploid daughter cells are </a:t>
            </a:r>
            <a:r>
              <a:rPr lang="en-US" b="1" u="sng" dirty="0" smtClean="0">
                <a:solidFill>
                  <a:srgbClr val="FF0000"/>
                </a:solidFill>
              </a:rPr>
              <a:t>NOT </a:t>
            </a:r>
            <a:r>
              <a:rPr lang="en-US" b="1" dirty="0" smtClean="0">
                <a:solidFill>
                  <a:srgbClr val="FF0000"/>
                </a:solidFill>
              </a:rPr>
              <a:t>identical </a:t>
            </a:r>
            <a:endParaRPr lang="en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5840435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hlinkClick r:id="rId3"/>
              </a:rPr>
              <a:t>http://www.phschool.com/science/biology_place/biocoach/meiosis/proii.html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52226" name="Picture 2" descr="http://www.tokresource.org/tok_classes/biobiobio/biomenu/meiosis/meios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547443"/>
            <a:ext cx="8572559" cy="5051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 smtClean="0">
                <a:cs typeface="Times New Roman" pitchFamily="18" charset="0"/>
              </a:rPr>
              <a:t>MEIOSIS II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Meiosis II is exactly like mitosis.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b="1" u="sng" dirty="0" smtClean="0"/>
              <a:t>Prophase II </a:t>
            </a:r>
            <a:r>
              <a:rPr lang="en-US" sz="3200" dirty="0" smtClean="0"/>
              <a:t>– Chromosomes appear and nuclear membrane breaks down (if present)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sz="3200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43011" name="Picture 3" descr="http://www.utm.utoronto.ca/~w3bio380/picts/supp/supp2/Meiosis_Prophase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929066"/>
            <a:ext cx="4752528" cy="2687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r>
              <a:rPr lang="en-US" b="1" u="sng" dirty="0" smtClean="0"/>
              <a:t>Metaphase II </a:t>
            </a:r>
            <a:r>
              <a:rPr lang="en-US" dirty="0" smtClean="0"/>
              <a:t>– Chromosomes line up at centre of cell and attach to spindle fibers </a:t>
            </a:r>
          </a:p>
          <a:p>
            <a:endParaRPr lang="en-US" dirty="0"/>
          </a:p>
        </p:txBody>
      </p:sp>
      <p:pic>
        <p:nvPicPr>
          <p:cNvPr id="93187" name="Picture 3" descr="Metaphase 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428868"/>
            <a:ext cx="6438510" cy="3664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4346" y="785794"/>
            <a:ext cx="8901146" cy="5340369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n-US" sz="3200" dirty="0" smtClean="0"/>
              <a:t>	</a:t>
            </a:r>
            <a:r>
              <a:rPr lang="en-US" sz="3200" b="1" u="sng" dirty="0" smtClean="0"/>
              <a:t>Anaphase II </a:t>
            </a:r>
            <a:r>
              <a:rPr lang="en-US" sz="3200" dirty="0" smtClean="0"/>
              <a:t>– Centromeres divide. Replicated chromatids are pulled to opposite ends of the cell </a:t>
            </a:r>
          </a:p>
          <a:p>
            <a:pPr lvl="2"/>
            <a:endParaRPr lang="en-US" sz="3200" dirty="0" smtClean="0"/>
          </a:p>
          <a:p>
            <a:pPr lvl="2"/>
            <a:endParaRPr lang="en-US" sz="3200" dirty="0" smtClean="0"/>
          </a:p>
          <a:p>
            <a:endParaRPr lang="en-US" dirty="0"/>
          </a:p>
        </p:txBody>
      </p:sp>
      <p:pic>
        <p:nvPicPr>
          <p:cNvPr id="89090" name="Picture 2" descr="Anaphase 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143248"/>
            <a:ext cx="552196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marL="342900" lvl="2" indent="-342900"/>
            <a:r>
              <a:rPr lang="en-US" sz="3200" b="1" u="sng" dirty="0" smtClean="0"/>
              <a:t>Telophase II </a:t>
            </a:r>
            <a:r>
              <a:rPr lang="en-US" sz="3200" dirty="0" smtClean="0"/>
              <a:t>– Cell contents divide. Chromosomes uncoil, New nuclear membrane develops </a:t>
            </a:r>
          </a:p>
          <a:p>
            <a:endParaRPr lang="en-CA" dirty="0"/>
          </a:p>
        </p:txBody>
      </p:sp>
      <p:pic>
        <p:nvPicPr>
          <p:cNvPr id="4" name="Picture 4" descr="Telophase 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071810"/>
            <a:ext cx="4865122" cy="2860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en-US" b="1" dirty="0" smtClean="0"/>
              <a:t>Gamete</a:t>
            </a:r>
            <a:r>
              <a:rPr lang="en-US" dirty="0" smtClean="0"/>
              <a:t> – a sex cell (ex: sperm or egg)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10246" name="Picture 6" descr="http://timcourtois.files.wordpress.com/2010/11/p648029-sperm_fertilizing_egg-sp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879081"/>
            <a:ext cx="5715040" cy="4712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3.bp.blogspot.com/_ardEXc55Vv4/S5967ry7CYI/AAAAAAAAADk/Jc0_ZabzlAs/s400/meiosis%5B1%5D%5B1%5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505777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68144" y="836712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http://highered.mcgraw-hill.com/sites/0072495855/student_view0/chapter28/animation__how_meiosis_works.html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0152" y="3573016"/>
            <a:ext cx="28803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5"/>
              </a:rPr>
              <a:t>http://highered.mcgraw-hill.com/sites/0072495855/student_view0/chapter28/animation__stages_of_meiosis.html</a:t>
            </a:r>
            <a:endParaRPr lang="en-US" sz="16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3140968"/>
            <a:ext cx="2808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Stages of Meiosis </a:t>
            </a:r>
            <a:r>
              <a:rPr lang="en-US" sz="1200" dirty="0" smtClean="0"/>
              <a:t>(McGraw-Hill)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/>
              <a:t>What is the result of Meiosis II?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US" dirty="0" smtClean="0"/>
              <a:t>4 cells are formed, each having half the number of chromosomes as the original cell</a:t>
            </a:r>
          </a:p>
          <a:p>
            <a:pPr lvl="2"/>
            <a:r>
              <a:rPr lang="en-US" dirty="0" smtClean="0"/>
              <a:t>In males these cell will turn into 4 sperm</a:t>
            </a:r>
            <a:endParaRPr lang="en-CA" dirty="0" smtClean="0"/>
          </a:p>
          <a:p>
            <a:pPr lvl="2"/>
            <a:r>
              <a:rPr lang="en-US" dirty="0" smtClean="0"/>
              <a:t>In females these cell will turn into 1 egg and 3 polar bodies</a:t>
            </a:r>
            <a:endParaRPr lang="en-CA" dirty="0" smtClean="0"/>
          </a:p>
          <a:p>
            <a:endParaRPr lang="en-US" dirty="0"/>
          </a:p>
        </p:txBody>
      </p:sp>
      <p:pic>
        <p:nvPicPr>
          <p:cNvPr id="37890" name="Picture 2" descr="http://www.rocklin.k12.ca.us/staff/pmorrison/Biology/unit6cellreproduction/ChromosomesMitosisMeiosisVocab2008_files/image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857628"/>
            <a:ext cx="4137557" cy="27365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7892" name="Picture 4" descr="https://encrypted-tbn0.gstatic.com/images?q=tbn:ANd9GcQ8SjsrUuQWF_LoICZHJsOAtkJ6fTHHiPLIeX90Aw5ZJFjncbacB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38714"/>
            <a:ext cx="3429024" cy="2604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3600" dirty="0" smtClean="0"/>
              <a:t>What makes Meiosis different from Mitosis?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1800" dirty="0" smtClean="0">
                <a:hlinkClick r:id="rId3"/>
              </a:rPr>
              <a:t>http://highered.mcgraw-hill.com/sites/0072495855/student_view0/chapter28/animation__unique_features_of_meiosis.html</a:t>
            </a:r>
            <a:endParaRPr lang="en-US" sz="1800" dirty="0" smtClean="0"/>
          </a:p>
          <a:p>
            <a:pPr>
              <a:buNone/>
            </a:pPr>
            <a:endParaRPr lang="en-US" dirty="0" smtClean="0"/>
          </a:p>
          <a:p>
            <a:pPr marL="914400" lvl="1" indent="-514350">
              <a:buAutoNum type="arabicPeriod"/>
            </a:pPr>
            <a:r>
              <a:rPr lang="en-US" sz="3200" dirty="0" smtClean="0"/>
              <a:t>Synapsis</a:t>
            </a:r>
          </a:p>
          <a:p>
            <a:pPr marL="914400" lvl="1" indent="-514350">
              <a:buAutoNum type="arabicPeriod"/>
            </a:pPr>
            <a:r>
              <a:rPr lang="en-US" sz="3200" dirty="0" smtClean="0"/>
              <a:t>Crossing over (homologous pairs)</a:t>
            </a:r>
          </a:p>
          <a:p>
            <a:pPr marL="914400" lvl="1" indent="-514350">
              <a:buAutoNum type="arabicPeriod"/>
            </a:pPr>
            <a:r>
              <a:rPr lang="en-US" sz="3200" dirty="0" smtClean="0"/>
              <a:t>Reduction division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r>
              <a:rPr lang="en-US" sz="3600" i="1" dirty="0" smtClean="0"/>
              <a:t>Practice Multiple Choice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CA" dirty="0" smtClean="0"/>
              <a:t>1. If the egg cell of a potato plant has 24 chromosomes, how many chromosomes are found in the root cell?</a:t>
            </a:r>
          </a:p>
          <a:p>
            <a:pPr>
              <a:buNone/>
            </a:pPr>
            <a:r>
              <a:rPr lang="en-CA" dirty="0" smtClean="0"/>
              <a:t>	(A) 12</a:t>
            </a:r>
          </a:p>
          <a:p>
            <a:pPr>
              <a:buNone/>
            </a:pPr>
            <a:r>
              <a:rPr lang="en-CA" dirty="0" smtClean="0"/>
              <a:t>	(B) 24</a:t>
            </a:r>
          </a:p>
          <a:p>
            <a:pPr>
              <a:buNone/>
            </a:pPr>
            <a:r>
              <a:rPr lang="en-CA" dirty="0" smtClean="0"/>
              <a:t>	(C) 36</a:t>
            </a:r>
          </a:p>
          <a:p>
            <a:pPr>
              <a:buNone/>
            </a:pPr>
            <a:r>
              <a:rPr lang="en-CA" dirty="0" smtClean="0"/>
              <a:t>	(D) 48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 lvl="0">
              <a:buNone/>
            </a:pPr>
            <a:r>
              <a:rPr lang="en-CA" dirty="0" smtClean="0"/>
              <a:t>2. Which process repairs damaged tissue?</a:t>
            </a:r>
          </a:p>
          <a:p>
            <a:pPr>
              <a:buNone/>
            </a:pPr>
            <a:r>
              <a:rPr lang="en-CA" dirty="0" smtClean="0"/>
              <a:t>	(A) meiosis</a:t>
            </a:r>
          </a:p>
          <a:p>
            <a:pPr>
              <a:buNone/>
            </a:pPr>
            <a:r>
              <a:rPr lang="en-CA" dirty="0" smtClean="0"/>
              <a:t>	(B) mitosis</a:t>
            </a:r>
          </a:p>
          <a:p>
            <a:pPr>
              <a:buNone/>
            </a:pPr>
            <a:r>
              <a:rPr lang="en-CA" dirty="0" smtClean="0"/>
              <a:t>	(C) parthenogenesis</a:t>
            </a:r>
          </a:p>
          <a:p>
            <a:pPr>
              <a:buNone/>
            </a:pPr>
            <a:r>
              <a:rPr lang="en-CA" dirty="0" smtClean="0"/>
              <a:t>	(D) spermatogenesis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lvl="0">
              <a:buNone/>
            </a:pPr>
            <a:r>
              <a:rPr lang="en-CA" dirty="0" smtClean="0"/>
              <a:t>3. Which best describes the daughter cells at the end of meiosis?</a:t>
            </a:r>
          </a:p>
          <a:p>
            <a:pPr>
              <a:buNone/>
            </a:pPr>
            <a:r>
              <a:rPr lang="en-CA" dirty="0" smtClean="0"/>
              <a:t>	(A) four diploid</a:t>
            </a:r>
          </a:p>
          <a:p>
            <a:pPr>
              <a:buNone/>
            </a:pPr>
            <a:r>
              <a:rPr lang="en-CA" dirty="0" smtClean="0"/>
              <a:t>	(B) four haploid</a:t>
            </a:r>
          </a:p>
          <a:p>
            <a:pPr>
              <a:buNone/>
            </a:pPr>
            <a:r>
              <a:rPr lang="en-CA" dirty="0" smtClean="0"/>
              <a:t>	(C) two diploid</a:t>
            </a:r>
          </a:p>
          <a:p>
            <a:pPr>
              <a:buNone/>
            </a:pPr>
            <a:r>
              <a:rPr lang="en-CA" dirty="0" smtClean="0"/>
              <a:t>	(D) two haploid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/>
              <a:t>What is meiosis?</a:t>
            </a:r>
            <a:endParaRPr lang="en-US" sz="4000" dirty="0"/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 smtClean="0"/>
              <a:t>Meiosis is a process that makes gametes</a:t>
            </a:r>
          </a:p>
          <a:p>
            <a:pPr lvl="1"/>
            <a:r>
              <a:rPr lang="en-US" dirty="0" smtClean="0"/>
              <a:t>In animals, this process makes sperm and eggs. </a:t>
            </a:r>
            <a:endParaRPr lang="en-CA" dirty="0" smtClean="0"/>
          </a:p>
          <a:p>
            <a:pPr lvl="1"/>
            <a:r>
              <a:rPr lang="en-US" dirty="0" smtClean="0"/>
              <a:t>In plants, this process makes spores or seeds.</a:t>
            </a:r>
            <a:endParaRPr lang="en-CA" dirty="0" smtClean="0"/>
          </a:p>
          <a:p>
            <a:pPr lvl="0"/>
            <a:endParaRPr lang="en-US" sz="3600" dirty="0" smtClean="0"/>
          </a:p>
          <a:p>
            <a:pPr lvl="0"/>
            <a:endParaRPr lang="en-US" sz="3600" dirty="0" smtClean="0"/>
          </a:p>
          <a:p>
            <a:pPr eaLnBrk="1" hangingPunct="1">
              <a:lnSpc>
                <a:spcPct val="90000"/>
              </a:lnSpc>
            </a:pPr>
            <a:endParaRPr lang="en-US" sz="3600" dirty="0" smtClean="0"/>
          </a:p>
        </p:txBody>
      </p:sp>
      <p:pic>
        <p:nvPicPr>
          <p:cNvPr id="76802" name="Picture 2" descr="http://upload.wikimedia.org/wikipedia/commons/thumb/7/78/Sporic_meiosis.svg/503px-Sporic_meiosis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643314"/>
            <a:ext cx="4203609" cy="3067047"/>
          </a:xfrm>
          <a:prstGeom prst="rect">
            <a:avLst/>
          </a:prstGeom>
          <a:noFill/>
        </p:spPr>
      </p:pic>
      <p:pic>
        <p:nvPicPr>
          <p:cNvPr id="76804" name="Picture 4" descr="http://images.suite101.com/292962_com_humanlifecycl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667126"/>
            <a:ext cx="3457564" cy="3038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3600" dirty="0" smtClean="0">
                <a:latin typeface="Calibri" pitchFamily="34" charset="0"/>
              </a:rPr>
              <a:t>What are the phases of Meiosis?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00808"/>
            <a:ext cx="8663880" cy="4928592"/>
          </a:xfrm>
        </p:spPr>
        <p:txBody>
          <a:bodyPr/>
          <a:lstStyle/>
          <a:p>
            <a:pPr eaLnBrk="1" hangingPunct="1"/>
            <a:r>
              <a:rPr lang="en-US" dirty="0" smtClean="0"/>
              <a:t>Meiosis is similar to mitosis, but there is an extra set of phases for each stage.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Since there is an extra set of phases they are labeled Meiosis </a:t>
            </a:r>
            <a:r>
              <a:rPr lang="en-US" b="1" dirty="0" smtClean="0"/>
              <a:t>I</a:t>
            </a:r>
            <a:r>
              <a:rPr lang="en-US" dirty="0" smtClean="0"/>
              <a:t> and Meiosis </a:t>
            </a:r>
            <a:r>
              <a:rPr lang="en-US" b="1" dirty="0" smtClean="0"/>
              <a:t>II</a:t>
            </a:r>
          </a:p>
          <a:p>
            <a:pPr eaLnBrk="1" hangingPunct="1"/>
            <a:endParaRPr lang="en-US" dirty="0" smtClean="0"/>
          </a:p>
          <a:p>
            <a:r>
              <a:rPr lang="en-US" dirty="0" smtClean="0"/>
              <a:t>As in mitosis, chromosomes replicate prior to cell division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/>
              <a:t>What is a tetrad?</a:t>
            </a:r>
            <a:endParaRPr lang="en-US" sz="4000" dirty="0"/>
          </a:p>
        </p:txBody>
      </p:sp>
      <p:pic>
        <p:nvPicPr>
          <p:cNvPr id="3076" name="Picture 4" descr="http://4.bp.blogspot.com/_BKDk4_PFBgg/R6-CXYGl3FI/AAAAAAAAADw/h7xGH8RzxCw/s320/image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357430"/>
            <a:ext cx="2376264" cy="2376264"/>
          </a:xfrm>
          <a:prstGeom prst="rect">
            <a:avLst/>
          </a:prstGeom>
          <a:noFill/>
        </p:spPr>
      </p:pic>
      <p:pic>
        <p:nvPicPr>
          <p:cNvPr id="3078" name="Picture 6" descr="http://www.elimu2.info/elearning/contents/science/Biology/bio-meiosis/glossary/tetr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362" y="2143116"/>
            <a:ext cx="579857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What are </a:t>
            </a:r>
            <a:r>
              <a:rPr lang="en-US" sz="4000" dirty="0" smtClean="0"/>
              <a:t>homologous</a:t>
            </a:r>
            <a:r>
              <a:rPr lang="en-US" dirty="0" smtClean="0"/>
              <a:t> chromosomes?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called a tetrad</a:t>
            </a:r>
          </a:p>
          <a:p>
            <a:r>
              <a:rPr lang="en-US" dirty="0" smtClean="0"/>
              <a:t>They contain genes for the same traits	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(ex: blue eyes from mom &amp; green eyes from dad)</a:t>
            </a:r>
            <a:endParaRPr lang="en-US" dirty="0" smtClean="0"/>
          </a:p>
          <a:p>
            <a:endParaRPr lang="en-US" dirty="0" smtClean="0"/>
          </a:p>
          <a:p>
            <a:r>
              <a:rPr lang="en-US" sz="2000" i="1" dirty="0" smtClean="0"/>
              <a:t>One of each homologous pair came from the father (paternal) and one came from the mother (maternal)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CA" dirty="0" smtClean="0"/>
              <a:t>What is the Synapsis?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place where homologous chromosomes (tetrads) line up </a:t>
            </a:r>
            <a:endParaRPr lang="en-US" b="1" u="sng" dirty="0" smtClean="0">
              <a:solidFill>
                <a:srgbClr val="FF0000"/>
              </a:solidFill>
              <a:cs typeface="Times New Roman" pitchFamily="18" charset="0"/>
            </a:endParaRPr>
          </a:p>
          <a:p>
            <a:endParaRPr lang="en-CA" dirty="0"/>
          </a:p>
        </p:txBody>
      </p:sp>
      <p:pic>
        <p:nvPicPr>
          <p:cNvPr id="4" name="Picture 3" descr="http://www.phschool.com/science/biology_place/labbench/lab3/images/crossov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214554"/>
            <a:ext cx="3240359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CA" dirty="0" smtClean="0"/>
              <a:t>What is crossing over?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The exchange of genetic material between homologous chromosomes during </a:t>
            </a:r>
            <a:r>
              <a:rPr lang="en-US" dirty="0" err="1" smtClean="0">
                <a:cs typeface="Times New Roman" pitchFamily="18" charset="0"/>
              </a:rPr>
              <a:t>synapsis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214282" y="52863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http://highered.mcgraw-hill.com/sites/0072495855/student_view0/chapter28/animation__random_orientation_of_chromosomes_during_meiosis.html</a:t>
            </a:r>
            <a:endParaRPr lang="en-US" dirty="0" smtClean="0"/>
          </a:p>
        </p:txBody>
      </p:sp>
      <p:pic>
        <p:nvPicPr>
          <p:cNvPr id="5122" name="Picture 2" descr="https://29lifescience.wikispaces.com/file/view/CrossingOver.jpg/57045506/751x253/Crossing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786058"/>
            <a:ext cx="7153275" cy="2409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760</Words>
  <Application>Microsoft Office PowerPoint</Application>
  <PresentationFormat>On-screen Show (4:3)</PresentationFormat>
  <Paragraphs>125</Paragraphs>
  <Slides>35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Meiosis</vt:lpstr>
      <vt:lpstr>Important terms:</vt:lpstr>
      <vt:lpstr>PowerPoint Presentation</vt:lpstr>
      <vt:lpstr>What is meiosis?</vt:lpstr>
      <vt:lpstr>What are the phases of Meiosis?</vt:lpstr>
      <vt:lpstr>What is a tetrad?</vt:lpstr>
      <vt:lpstr>What are homologous chromosomes?</vt:lpstr>
      <vt:lpstr>What is the Synapsis?</vt:lpstr>
      <vt:lpstr>What is crossing over?</vt:lpstr>
      <vt:lpstr>What is reduction division?</vt:lpstr>
      <vt:lpstr>What makes Meiosis different from Mitosis?</vt:lpstr>
      <vt:lpstr>PowerPoint Presentation</vt:lpstr>
      <vt:lpstr>PowerPoint Presentation</vt:lpstr>
      <vt:lpstr>Phases of Meiosis</vt:lpstr>
      <vt:lpstr>PROPHASE I</vt:lpstr>
      <vt:lpstr>PowerPoint Presentation</vt:lpstr>
      <vt:lpstr>PowerPoint Presentation</vt:lpstr>
      <vt:lpstr>METAPHASE I</vt:lpstr>
      <vt:lpstr>PowerPoint Presentation</vt:lpstr>
      <vt:lpstr>ANAPHASE I</vt:lpstr>
      <vt:lpstr>PowerPoint Presentation</vt:lpstr>
      <vt:lpstr>TELOPHASE I</vt:lpstr>
      <vt:lpstr>PowerPoint Presentation</vt:lpstr>
      <vt:lpstr>What is the result of meiosis I? </vt:lpstr>
      <vt:lpstr>PowerPoint Presentation</vt:lpstr>
      <vt:lpstr>MEIOSIS II</vt:lpstr>
      <vt:lpstr>PowerPoint Presentation</vt:lpstr>
      <vt:lpstr>PowerPoint Presentation</vt:lpstr>
      <vt:lpstr>PowerPoint Presentation</vt:lpstr>
      <vt:lpstr>PowerPoint Presentation</vt:lpstr>
      <vt:lpstr>What is the result of Meiosis II?</vt:lpstr>
      <vt:lpstr>What makes Meiosis different from Mitosis?</vt:lpstr>
      <vt:lpstr>Practice Multiple Choice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Meiosis</dc:title>
  <dc:creator>Amy Blundon</dc:creator>
  <cp:lastModifiedBy>User</cp:lastModifiedBy>
  <cp:revision>46</cp:revision>
  <dcterms:created xsi:type="dcterms:W3CDTF">2012-11-30T12:32:00Z</dcterms:created>
  <dcterms:modified xsi:type="dcterms:W3CDTF">2016-12-01T22:31:25Z</dcterms:modified>
</cp:coreProperties>
</file>